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2" r:id="rId1"/>
  </p:sldMasterIdLst>
  <p:notesMasterIdLst>
    <p:notesMasterId r:id="rId15"/>
  </p:notesMasterIdLst>
  <p:handoutMasterIdLst>
    <p:handoutMasterId r:id="rId16"/>
  </p:handoutMasterIdLst>
  <p:sldIdLst>
    <p:sldId id="256" r:id="rId2"/>
    <p:sldId id="269" r:id="rId3"/>
    <p:sldId id="275" r:id="rId4"/>
    <p:sldId id="280" r:id="rId5"/>
    <p:sldId id="293" r:id="rId6"/>
    <p:sldId id="276" r:id="rId7"/>
    <p:sldId id="286" r:id="rId8"/>
    <p:sldId id="287" r:id="rId9"/>
    <p:sldId id="288" r:id="rId10"/>
    <p:sldId id="289" r:id="rId11"/>
    <p:sldId id="290" r:id="rId12"/>
    <p:sldId id="291" r:id="rId13"/>
    <p:sldId id="292" r:id="rId1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9FF"/>
    <a:srgbClr val="D3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492C99-E399-4EE8-88A3-19915E62D5D7}" v="2" dt="2023-09-27T17:03:41.43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2" d="100"/>
          <a:sy n="82" d="100"/>
        </p:scale>
        <p:origin x="720" y="72"/>
      </p:cViewPr>
      <p:guideLst>
        <p:guide orient="horz" pos="2160"/>
        <p:guide pos="3839"/>
      </p:guideLst>
    </p:cSldViewPr>
  </p:slideViewPr>
  <p:notesTextViewPr>
    <p:cViewPr>
      <p:scale>
        <a:sx n="100" d="100"/>
        <a:sy n="100" d="100"/>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A74EB7-856E-45FD-83F0-5F7C6F3E4372}" type="datetimeFigureOut">
              <a:rPr lang="en-US"/>
              <a:t>10/18/2023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886E15-F82A-4596-A46C-375C6D3981E1}" type="slidenum">
              <a:rPr/>
              <a:t>‹#›</a:t>
            </a:fld>
            <a:endParaRPr/>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0E40-8125-41F8-BB6C-139D8D531A4F}" type="datetimeFigureOut">
              <a:rPr lang="en-US"/>
              <a:t>10/18/2023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05DB2-FD3E-441D-8B7E-7AE83ECE27B3}" type="slidenum">
              <a:rPr/>
              <a:t>‹#›</a:t>
            </a:fld>
            <a:endParaRPr/>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title block"/>
          <p:cNvSpPr/>
          <p:nvPr/>
        </p:nvSpPr>
        <p:spPr bwMode="white">
          <a:xfrm>
            <a:off x="1141413" y="1600200"/>
            <a:ext cx="990295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top graphic" descr="Top border design"/>
          <p:cNvGrpSpPr/>
          <p:nvPr/>
        </p:nvGrpSpPr>
        <p:grpSpPr>
          <a:xfrm>
            <a:off x="1279" y="0"/>
            <a:ext cx="12188952" cy="429768"/>
            <a:chOff x="1279" y="0"/>
            <a:chExt cx="12188952" cy="429768"/>
          </a:xfrm>
        </p:grpSpPr>
        <p:sp>
          <p:nvSpPr>
            <p:cNvPr id="8" name="Rectangle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23" name="bottom graphic" descr="Bottom border design"/>
          <p:cNvGrpSpPr/>
          <p:nvPr/>
        </p:nvGrpSpPr>
        <p:grpSpPr>
          <a:xfrm>
            <a:off x="0" y="6080760"/>
            <a:ext cx="12190231" cy="777240"/>
            <a:chOff x="0" y="6080760"/>
            <a:chExt cx="12190231" cy="777240"/>
          </a:xfrm>
        </p:grpSpPr>
        <p:sp>
          <p:nvSpPr>
            <p:cNvPr id="13" name="Rectangle 12"/>
            <p:cNvSpPr/>
            <p:nvPr/>
          </p:nvSpPr>
          <p:spPr>
            <a:xfrm>
              <a:off x="0" y="6217920"/>
              <a:ext cx="12188825" cy="640080"/>
            </a:xfrm>
            <a:prstGeom prst="rect">
              <a:avLst/>
            </a:prstGeom>
            <a:solidFill>
              <a:schemeClr val="tx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bwMode="black">
          <a:xfrm>
            <a:off x="1522414" y="1905000"/>
            <a:ext cx="9143998" cy="2667000"/>
          </a:xfrm>
        </p:spPr>
        <p:txBody>
          <a:bodyPr anchor="b">
            <a:normAutofit/>
          </a:bodyPr>
          <a:lstStyle>
            <a:lvl1pPr>
              <a:lnSpc>
                <a:spcPct val="80000"/>
              </a:lnSpc>
              <a:defRPr sz="6600">
                <a:solidFill>
                  <a:schemeClr val="bg1"/>
                </a:solidFill>
                <a:effectLst>
                  <a:outerShdw blurRad="88900" algn="ctr" rotWithShape="0">
                    <a:prstClr val="black">
                      <a:alpha val="35000"/>
                    </a:prstClr>
                  </a:outerShdw>
                </a:effectLst>
              </a:defRPr>
            </a:lvl1pPr>
          </a:lstStyle>
          <a:p>
            <a:r>
              <a:rPr lang="en-US"/>
              <a:t>Click to edit Master title style</a:t>
            </a:r>
            <a:endParaRPr/>
          </a:p>
        </p:txBody>
      </p:sp>
      <p:sp>
        <p:nvSpPr>
          <p:cNvPr id="3" name="Subtitle 2"/>
          <p:cNvSpPr>
            <a:spLocks noGrp="1"/>
          </p:cNvSpPr>
          <p:nvPr>
            <p:ph type="subTitle" idx="1"/>
          </p:nvPr>
        </p:nvSpPr>
        <p:spPr>
          <a:xfrm>
            <a:off x="1522413" y="5029200"/>
            <a:ext cx="8229598" cy="838200"/>
          </a:xfrm>
        </p:spPr>
        <p:txBody>
          <a:bodyPr/>
          <a:lstStyle>
            <a:lvl1pPr marL="0" indent="0" algn="l">
              <a:lnSpc>
                <a:spcPct val="90000"/>
              </a:lnSpc>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1" name="Footer Placeholder 20"/>
          <p:cNvSpPr>
            <a:spLocks noGrp="1"/>
          </p:cNvSpPr>
          <p:nvPr>
            <p:ph type="ftr" sz="quarter" idx="11"/>
          </p:nvPr>
        </p:nvSpPr>
        <p:spPr/>
        <p:txBody>
          <a:bodyPr/>
          <a:lstStyle/>
          <a:p>
            <a:r>
              <a:rPr lang="en-US" dirty="0"/>
              <a:t>Add a footer</a:t>
            </a:r>
          </a:p>
        </p:txBody>
      </p:sp>
      <p:sp>
        <p:nvSpPr>
          <p:cNvPr id="20" name="Date Placeholder 19"/>
          <p:cNvSpPr>
            <a:spLocks noGrp="1"/>
          </p:cNvSpPr>
          <p:nvPr>
            <p:ph type="dt" sz="half" idx="10"/>
          </p:nvPr>
        </p:nvSpPr>
        <p:spPr/>
        <p:txBody>
          <a:bodyPr/>
          <a:lstStyle/>
          <a:p>
            <a:fld id="{8E36636D-D922-432D-A958-524484B5923D}" type="datetimeFigureOut">
              <a:rPr lang="en-US"/>
              <a:pPr/>
              <a:t>10/18/2023</a:t>
            </a:fld>
            <a:endParaRPr/>
          </a:p>
        </p:txBody>
      </p:sp>
      <p:sp>
        <p:nvSpPr>
          <p:cNvPr id="22" name="Slide Number Placeholder 21"/>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9493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E36636D-D922-432D-A958-524484B5923D}" type="datetimeFigureOut">
              <a:rPr lang="en-US"/>
              <a:pPr/>
              <a:t>10/18/2023</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7782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4507" y="609600"/>
            <a:ext cx="1143001" cy="5410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09600"/>
            <a:ext cx="7696198" cy="54102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E36636D-D922-432D-A958-524484B5923D}" type="datetimeFigureOut">
              <a:rPr lang="en-US"/>
              <a:pPr/>
              <a:t>10/18/2023</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04032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lvl1p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E36636D-D922-432D-A958-524484B5923D}" type="datetimeFigureOut">
              <a:rPr lang="en-US"/>
              <a:pPr/>
              <a:t>10/18/2023</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22413" y="4876800"/>
            <a:ext cx="8229598"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bwMode="black"/>
        <p:txBody>
          <a:bodyPr/>
          <a:lstStyle>
            <a:lvl1pPr>
              <a:defRPr>
                <a:solidFill>
                  <a:schemeClr val="tx1"/>
                </a:solidFill>
              </a:defRPr>
            </a:lvl1pPr>
          </a:lstStyle>
          <a:p>
            <a:r>
              <a:rPr lang="en-US" dirty="0"/>
              <a:t>Add a footer</a:t>
            </a:r>
          </a:p>
        </p:txBody>
      </p:sp>
      <p:sp>
        <p:nvSpPr>
          <p:cNvPr id="4" name="Date Placeholder 3"/>
          <p:cNvSpPr>
            <a:spLocks noGrp="1"/>
          </p:cNvSpPr>
          <p:nvPr>
            <p:ph type="dt" sz="half" idx="10"/>
          </p:nvPr>
        </p:nvSpPr>
        <p:spPr bwMode="black"/>
        <p:txBody>
          <a:bodyPr/>
          <a:lstStyle>
            <a:lvl1pPr>
              <a:defRPr>
                <a:solidFill>
                  <a:schemeClr val="tx1"/>
                </a:solidFill>
              </a:defRPr>
            </a:lvl1pPr>
          </a:lstStyle>
          <a:p>
            <a:fld id="{8E36636D-D922-432D-A958-524484B5923D}" type="datetimeFigureOut">
              <a:rPr lang="en-US"/>
              <a:pPr/>
              <a:t>10/18/2023</a:t>
            </a:fld>
            <a:endParaRPr/>
          </a:p>
        </p:txBody>
      </p:sp>
      <p:sp>
        <p:nvSpPr>
          <p:cNvPr id="6" name="Slide Number Placeholder 5"/>
          <p:cNvSpPr>
            <a:spLocks noGrp="1"/>
          </p:cNvSpPr>
          <p:nvPr>
            <p:ph type="sldNum" sz="quarter" idx="12"/>
          </p:nvPr>
        </p:nvSpPr>
        <p:spPr bwMode="black"/>
        <p:txBody>
          <a:bodyPr/>
          <a:lstStyle>
            <a:lvl1pPr>
              <a:defRPr>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5872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30849" y="1904999"/>
            <a:ext cx="4435564" cy="408892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8E36636D-D922-432D-A958-524484B5923D}" type="datetimeFigureOut">
              <a:rPr lang="en-US"/>
              <a:pPr/>
              <a:t>10/18/2023</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3606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4" y="1828800"/>
            <a:ext cx="4419599" cy="685801"/>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4" y="2590801"/>
            <a:ext cx="4419599"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8E36636D-D922-432D-A958-524484B5923D}" type="datetimeFigureOut">
              <a:rPr lang="en-US"/>
              <a:pPr/>
              <a:t>10/18/2023</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436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8E36636D-D922-432D-A958-524484B5923D}" type="datetimeFigureOut">
              <a:rPr lang="en-US"/>
              <a:pPr/>
              <a:t>10/18/2023</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02319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solidFill>
              <a:schemeClr val="tx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8E36636D-D922-432D-A958-524484B5923D}" type="datetimeFigureOut">
              <a:rPr lang="en-US"/>
              <a:pPr/>
              <a:t>10/18/2023</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70961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descr="Border design"/>
          <p:cNvSpPr/>
          <p:nvPr/>
        </p:nvSpPr>
        <p:spPr>
          <a:xfrm>
            <a:off x="1217610" y="1019175"/>
            <a:ext cx="6126480" cy="4572000"/>
          </a:xfrm>
          <a:prstGeom prst="rect">
            <a:avLst/>
          </a:prstGeom>
          <a:noFill/>
          <a:ln w="1016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923214" y="1371600"/>
            <a:ext cx="3124200" cy="2057400"/>
          </a:xfrm>
        </p:spPr>
        <p:txBody>
          <a:bodyPr anchor="b">
            <a:normAutofit/>
          </a:bodyPr>
          <a:lstStyle>
            <a:lvl1pPr algn="l">
              <a:defRPr sz="3200" b="1"/>
            </a:lvl1pPr>
          </a:lstStyle>
          <a:p>
            <a:r>
              <a:rPr lang="en-US"/>
              <a:t>Click to edit Master title style</a:t>
            </a:r>
            <a:endParaRPr/>
          </a:p>
        </p:txBody>
      </p:sp>
      <p:sp>
        <p:nvSpPr>
          <p:cNvPr id="3" name="Content Placeholder 2"/>
          <p:cNvSpPr>
            <a:spLocks noGrp="1"/>
          </p:cNvSpPr>
          <p:nvPr>
            <p:ph idx="1"/>
          </p:nvPr>
        </p:nvSpPr>
        <p:spPr>
          <a:xfrm>
            <a:off x="1491930" y="1293495"/>
            <a:ext cx="5577840" cy="402336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4" y="3536829"/>
            <a:ext cx="3124200" cy="1797169"/>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8E36636D-D922-432D-A958-524484B5923D}" type="datetimeFigureOut">
              <a:rPr lang="en-US"/>
              <a:pPr/>
              <a:t>10/18/2023</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93386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descr="Border design"/>
          <p:cNvSpPr/>
          <p:nvPr/>
        </p:nvSpPr>
        <p:spPr>
          <a:xfrm>
            <a:off x="1217610" y="1019175"/>
            <a:ext cx="6126480" cy="4572000"/>
          </a:xfrm>
          <a:prstGeom prst="rect">
            <a:avLst/>
          </a:prstGeom>
          <a:noFill/>
          <a:ln w="1016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923214" y="1371600"/>
            <a:ext cx="3124200" cy="2057400"/>
          </a:xfrm>
        </p:spPr>
        <p:txBody>
          <a:bodyPr anchor="b">
            <a:norm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400490" y="1202055"/>
            <a:ext cx="5760720" cy="4206240"/>
          </a:xfrm>
          <a:solidFill>
            <a:schemeClr val="bg1">
              <a:lumMod val="95000"/>
            </a:schemeClr>
          </a:solidFill>
        </p:spPr>
        <p:txBody>
          <a:bodyPr tIns="914400">
            <a:normAutofit/>
          </a:bodyPr>
          <a:lstStyle>
            <a:lvl1pPr marL="0" indent="0" algn="ctr">
              <a:spcBef>
                <a:spcPts val="0"/>
              </a:spcBef>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4" y="3536829"/>
            <a:ext cx="3124200" cy="1797171"/>
          </a:xfrm>
        </p:spPr>
        <p:txBody>
          <a:bodyPr>
            <a:normAutofit/>
          </a:bodyPr>
          <a:lstStyle>
            <a:lvl1pPr marL="0" indent="0">
              <a:spcBef>
                <a:spcPts val="8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8E36636D-D922-432D-A958-524484B5923D}" type="datetimeFigureOut">
              <a:rPr lang="en-US"/>
              <a:pPr/>
              <a:t>10/18/2023</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9684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F9FF">
            <a:alpha val="52157"/>
          </a:srgbClr>
        </a:solidFill>
        <a:effectLst/>
      </p:bgPr>
    </p:bg>
    <p:spTree>
      <p:nvGrpSpPr>
        <p:cNvPr id="1" name=""/>
        <p:cNvGrpSpPr/>
        <p:nvPr/>
      </p:nvGrpSpPr>
      <p:grpSpPr>
        <a:xfrm>
          <a:off x="0" y="0"/>
          <a:ext cx="0" cy="0"/>
          <a:chOff x="0" y="0"/>
          <a:chExt cx="0" cy="0"/>
        </a:xfrm>
      </p:grpSpPr>
      <p:grpSp>
        <p:nvGrpSpPr>
          <p:cNvPr id="14" name="bottom graphic" descr="Bottom border design"/>
          <p:cNvGrpSpPr/>
          <p:nvPr/>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solidFill>
              <a:schemeClr val="tx1"/>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0" name="top graphic" descr="Top border design"/>
          <p:cNvGrpSpPr/>
          <p:nvPr/>
        </p:nvGrpSpPr>
        <p:grpSpPr>
          <a:xfrm>
            <a:off x="1279" y="0"/>
            <a:ext cx="12188952" cy="320040"/>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76" y="1905000"/>
            <a:ext cx="9143538"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bwMode="white">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defRPr>
            </a:lvl1pPr>
          </a:lstStyle>
          <a:p>
            <a:r>
              <a:rPr lang="en-US" dirty="0"/>
              <a:t>Add a footer</a:t>
            </a:r>
          </a:p>
        </p:txBody>
      </p:sp>
      <p:sp>
        <p:nvSpPr>
          <p:cNvPr id="4" name="Date Placeholder 3"/>
          <p:cNvSpPr>
            <a:spLocks noGrp="1"/>
          </p:cNvSpPr>
          <p:nvPr>
            <p:ph type="dt" sz="half" idx="2"/>
          </p:nvPr>
        </p:nvSpPr>
        <p:spPr bwMode="white">
          <a:xfrm>
            <a:off x="7994363" y="6516865"/>
            <a:ext cx="1327622" cy="228600"/>
          </a:xfrm>
          <a:prstGeom prst="rect">
            <a:avLst/>
          </a:prstGeom>
        </p:spPr>
        <p:txBody>
          <a:bodyPr vert="horz" lIns="91440" tIns="45720" rIns="91440" bIns="45720" rtlCol="0" anchor="ctr"/>
          <a:lstStyle>
            <a:lvl1pPr algn="r">
              <a:defRPr sz="1100">
                <a:solidFill>
                  <a:schemeClr val="bg1"/>
                </a:solidFill>
              </a:defRPr>
            </a:lvl1pPr>
          </a:lstStyle>
          <a:p>
            <a:fld id="{8E36636D-D922-432D-A958-524484B5923D}" type="datetimeFigureOut">
              <a:rPr lang="en-US" smtClean="0"/>
              <a:pPr/>
              <a:t>10/18/2023</a:t>
            </a:fld>
            <a:endParaRPr lang="en-US"/>
          </a:p>
        </p:txBody>
      </p:sp>
      <p:sp>
        <p:nvSpPr>
          <p:cNvPr id="6" name="Slide Number Placeholder 5"/>
          <p:cNvSpPr>
            <a:spLocks noGrp="1"/>
          </p:cNvSpPr>
          <p:nvPr>
            <p:ph type="sldNum" sz="quarter" idx="4"/>
          </p:nvPr>
        </p:nvSpPr>
        <p:spPr bwMode="white">
          <a:xfrm>
            <a:off x="9730094" y="6516865"/>
            <a:ext cx="936319" cy="228600"/>
          </a:xfrm>
          <a:prstGeom prst="rect">
            <a:avLst/>
          </a:prstGeom>
        </p:spPr>
        <p:txBody>
          <a:bodyPr vert="horz" lIns="91440" tIns="45720" rIns="91440" bIns="45720" rtlCol="0" anchor="ctr"/>
          <a:lstStyle>
            <a:lvl1pPr algn="r">
              <a:defRPr sz="1100">
                <a:solidFill>
                  <a:schemeClr val="bg1"/>
                </a:solidFill>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2208845168"/>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1"/>
        </a:buClr>
        <a:buSzPct val="10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tx1"/>
        </a:buClr>
        <a:buSzPct val="100000"/>
        <a:buFont typeface="Arial"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3214" y="1371600"/>
            <a:ext cx="3276598" cy="2438400"/>
          </a:xfrm>
        </p:spPr>
        <p:txBody>
          <a:bodyPr anchor="b">
            <a:normAutofit/>
          </a:bodyPr>
          <a:lstStyle/>
          <a:p>
            <a:br>
              <a:rPr lang="en-US" dirty="0">
                <a:latin typeface="Aptos" panose="020B0004020202020204" pitchFamily="34" charset="0"/>
              </a:rPr>
            </a:br>
            <a:br>
              <a:rPr lang="en-US" dirty="0">
                <a:latin typeface="Aptos" panose="020B0004020202020204" pitchFamily="34" charset="0"/>
              </a:rPr>
            </a:br>
            <a:r>
              <a:rPr lang="en-US" dirty="0">
                <a:latin typeface="Aptos" panose="020B0004020202020204" pitchFamily="34" charset="0"/>
              </a:rPr>
              <a:t>Customer Analysis</a:t>
            </a:r>
          </a:p>
        </p:txBody>
      </p:sp>
      <p:pic>
        <p:nvPicPr>
          <p:cNvPr id="5" name="Picture 4" descr="Vegetables out of grocery bag">
            <a:extLst>
              <a:ext uri="{FF2B5EF4-FFF2-40B4-BE49-F238E27FC236}">
                <a16:creationId xmlns:a16="http://schemas.microsoft.com/office/drawing/2014/main" id="{E6D72C93-E954-AF24-25AB-1A8C1D3909E5}"/>
              </a:ext>
            </a:extLst>
          </p:cNvPr>
          <p:cNvPicPr>
            <a:picLocks noChangeAspect="1"/>
          </p:cNvPicPr>
          <p:nvPr/>
        </p:nvPicPr>
        <p:blipFill rotWithShape="1">
          <a:blip r:embed="rId2"/>
          <a:srcRect l="3091" r="5493" b="2"/>
          <a:stretch/>
        </p:blipFill>
        <p:spPr>
          <a:xfrm>
            <a:off x="1385251" y="1219200"/>
            <a:ext cx="5760720" cy="4206240"/>
          </a:xfrm>
          <a:prstGeom prst="rect">
            <a:avLst/>
          </a:prstGeom>
          <a:noFill/>
        </p:spPr>
      </p:pic>
      <p:sp>
        <p:nvSpPr>
          <p:cNvPr id="3" name="Subtitle 2"/>
          <p:cNvSpPr>
            <a:spLocks noGrp="1"/>
          </p:cNvSpPr>
          <p:nvPr>
            <p:ph type="body" sz="half" idx="2"/>
          </p:nvPr>
        </p:nvSpPr>
        <p:spPr>
          <a:xfrm>
            <a:off x="7923214" y="4343400"/>
            <a:ext cx="3124200" cy="990600"/>
          </a:xfrm>
        </p:spPr>
        <p:txBody>
          <a:bodyPr>
            <a:normAutofit/>
          </a:bodyPr>
          <a:lstStyle/>
          <a:p>
            <a:r>
              <a:rPr lang="en-US" dirty="0">
                <a:latin typeface="Aptos" panose="020B0004020202020204" pitchFamily="34" charset="0"/>
              </a:rPr>
              <a:t>KaCee Unruh</a:t>
            </a:r>
          </a:p>
          <a:p>
            <a:r>
              <a:rPr lang="en-US" dirty="0" err="1">
                <a:latin typeface="Aptos" panose="020B0004020202020204" pitchFamily="34" charset="0"/>
              </a:rPr>
              <a:t>CareerFoundry</a:t>
            </a:r>
            <a:endParaRPr lang="en-US" dirty="0">
              <a:latin typeface="Aptos" panose="020B0004020202020204" pitchFamily="34" charset="0"/>
            </a:endParaRPr>
          </a:p>
          <a:p>
            <a:r>
              <a:rPr lang="en-US" dirty="0">
                <a:latin typeface="Aptos" panose="020B0004020202020204" pitchFamily="34" charset="0"/>
              </a:rPr>
              <a:t>2023</a:t>
            </a:r>
          </a:p>
        </p:txBody>
      </p:sp>
      <p:pic>
        <p:nvPicPr>
          <p:cNvPr id="7" name="Graphic 6" descr="Badge 1 outline">
            <a:extLst>
              <a:ext uri="{FF2B5EF4-FFF2-40B4-BE49-F238E27FC236}">
                <a16:creationId xmlns:a16="http://schemas.microsoft.com/office/drawing/2014/main" id="{173037E7-5626-7113-7C23-900EACA1EA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87" y="314325"/>
            <a:ext cx="371475" cy="371475"/>
          </a:xfrm>
          <a:prstGeom prst="rect">
            <a:avLst/>
          </a:prstGeom>
        </p:spPr>
      </p:pic>
      <p:pic>
        <p:nvPicPr>
          <p:cNvPr id="4" name="Picture 3">
            <a:extLst>
              <a:ext uri="{FF2B5EF4-FFF2-40B4-BE49-F238E27FC236}">
                <a16:creationId xmlns:a16="http://schemas.microsoft.com/office/drawing/2014/main" id="{00000000-0008-0000-0500-0000040000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8063" y="2133600"/>
            <a:ext cx="3035186"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lstStyle/>
          <a:p>
            <a:pPr algn="ctr"/>
            <a:r>
              <a:rPr lang="en-US" dirty="0">
                <a:solidFill>
                  <a:schemeClr val="accent1">
                    <a:lumMod val="75000"/>
                  </a:schemeClr>
                </a:solidFill>
                <a:latin typeface="Aptos" panose="020B0004020202020204" pitchFamily="34" charset="0"/>
              </a:rPr>
              <a:t>Final Project</a:t>
            </a:r>
          </a:p>
        </p:txBody>
      </p:sp>
      <p:pic>
        <p:nvPicPr>
          <p:cNvPr id="2" name="Graphic 1" descr="Badge 1 outline">
            <a:extLst>
              <a:ext uri="{FF2B5EF4-FFF2-40B4-BE49-F238E27FC236}">
                <a16:creationId xmlns:a16="http://schemas.microsoft.com/office/drawing/2014/main" id="{0FD8658C-92A3-7325-3276-E4E51D83F2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sp>
        <p:nvSpPr>
          <p:cNvPr id="11" name="TextBox 10">
            <a:extLst>
              <a:ext uri="{FF2B5EF4-FFF2-40B4-BE49-F238E27FC236}">
                <a16:creationId xmlns:a16="http://schemas.microsoft.com/office/drawing/2014/main" id="{3ACF3D0D-8CFD-D8C5-CF9F-DE26956CADA3}"/>
              </a:ext>
            </a:extLst>
          </p:cNvPr>
          <p:cNvSpPr txBox="1"/>
          <p:nvPr/>
        </p:nvSpPr>
        <p:spPr>
          <a:xfrm>
            <a:off x="3541712" y="1374318"/>
            <a:ext cx="5105400" cy="758156"/>
          </a:xfrm>
          <a:prstGeom prst="rect">
            <a:avLst/>
          </a:prstGeom>
          <a:noFill/>
        </p:spPr>
        <p:txBody>
          <a:bodyPr wrap="square" rtlCol="0">
            <a:spAutoFit/>
          </a:bodyPr>
          <a:lstStyle/>
          <a:p>
            <a:pPr algn="ctr">
              <a:lnSpc>
                <a:spcPct val="90000"/>
              </a:lnSpc>
            </a:pPr>
            <a:r>
              <a:rPr lang="en-US" sz="1200" b="1" dirty="0">
                <a:latin typeface="Aptos" panose="020B0004020202020204" pitchFamily="34" charset="0"/>
              </a:rPr>
              <a:t>Statistical analysis of income groups</a:t>
            </a:r>
            <a:r>
              <a:rPr lang="en-US" sz="1200" dirty="0">
                <a:latin typeface="Aptos" panose="020B0004020202020204" pitchFamily="34" charset="0"/>
              </a:rPr>
              <a:t>:</a:t>
            </a:r>
          </a:p>
          <a:p>
            <a:pPr algn="ctr">
              <a:lnSpc>
                <a:spcPct val="90000"/>
              </a:lnSpc>
            </a:pPr>
            <a:r>
              <a:rPr lang="en-US" sz="1200" dirty="0">
                <a:latin typeface="Aptos" panose="020B0004020202020204" pitchFamily="34" charset="0"/>
              </a:rPr>
              <a:t>Majority of customers fall into the ‘middle income’ group ( &gt;=$75,000 &amp; &lt;$150,000). This group also has the most variation of when orders are placed and how much they spend.</a:t>
            </a:r>
          </a:p>
        </p:txBody>
      </p:sp>
      <p:pic>
        <p:nvPicPr>
          <p:cNvPr id="4" name="Picture 3">
            <a:extLst>
              <a:ext uri="{FF2B5EF4-FFF2-40B4-BE49-F238E27FC236}">
                <a16:creationId xmlns:a16="http://schemas.microsoft.com/office/drawing/2014/main" id="{88830C3A-EA4C-6192-4920-734C42A2A614}"/>
              </a:ext>
            </a:extLst>
          </p:cNvPr>
          <p:cNvPicPr>
            <a:picLocks noChangeAspect="1"/>
          </p:cNvPicPr>
          <p:nvPr/>
        </p:nvPicPr>
        <p:blipFill>
          <a:blip r:embed="rId4"/>
          <a:stretch>
            <a:fillRect/>
          </a:stretch>
        </p:blipFill>
        <p:spPr>
          <a:xfrm>
            <a:off x="608013" y="2378547"/>
            <a:ext cx="3470104" cy="2841060"/>
          </a:xfrm>
          <a:prstGeom prst="rect">
            <a:avLst/>
          </a:prstGeom>
        </p:spPr>
      </p:pic>
      <p:pic>
        <p:nvPicPr>
          <p:cNvPr id="6" name="Picture 5" descr="A graph of blue bars&#10;&#10;Description automatically generated">
            <a:extLst>
              <a:ext uri="{FF2B5EF4-FFF2-40B4-BE49-F238E27FC236}">
                <a16:creationId xmlns:a16="http://schemas.microsoft.com/office/drawing/2014/main" id="{2DF996CA-CFF3-4CD7-C3E0-54C61990548E}"/>
              </a:ext>
            </a:extLst>
          </p:cNvPr>
          <p:cNvPicPr>
            <a:picLocks noChangeAspect="1"/>
          </p:cNvPicPr>
          <p:nvPr/>
        </p:nvPicPr>
        <p:blipFill>
          <a:blip r:embed="rId5"/>
          <a:stretch>
            <a:fillRect/>
          </a:stretch>
        </p:blipFill>
        <p:spPr>
          <a:xfrm>
            <a:off x="4124171" y="2336172"/>
            <a:ext cx="3788081" cy="2841061"/>
          </a:xfrm>
          <a:prstGeom prst="rect">
            <a:avLst/>
          </a:prstGeom>
        </p:spPr>
      </p:pic>
      <p:pic>
        <p:nvPicPr>
          <p:cNvPr id="8" name="Picture 7" descr="A graph of blue and white bars&#10;&#10;Description automatically generated">
            <a:extLst>
              <a:ext uri="{FF2B5EF4-FFF2-40B4-BE49-F238E27FC236}">
                <a16:creationId xmlns:a16="http://schemas.microsoft.com/office/drawing/2014/main" id="{232EF49A-557A-03D1-5578-6F3459C1E113}"/>
              </a:ext>
            </a:extLst>
          </p:cNvPr>
          <p:cNvPicPr>
            <a:picLocks noChangeAspect="1"/>
          </p:cNvPicPr>
          <p:nvPr/>
        </p:nvPicPr>
        <p:blipFill>
          <a:blip r:embed="rId6"/>
          <a:stretch>
            <a:fillRect/>
          </a:stretch>
        </p:blipFill>
        <p:spPr>
          <a:xfrm>
            <a:off x="7958307" y="2438400"/>
            <a:ext cx="3556000" cy="2667000"/>
          </a:xfrm>
          <a:prstGeom prst="rect">
            <a:avLst/>
          </a:prstGeom>
        </p:spPr>
      </p:pic>
    </p:spTree>
    <p:extLst>
      <p:ext uri="{BB962C8B-B14F-4D97-AF65-F5344CB8AC3E}">
        <p14:creationId xmlns:p14="http://schemas.microsoft.com/office/powerpoint/2010/main" val="6697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lstStyle/>
          <a:p>
            <a:pPr algn="ctr"/>
            <a:r>
              <a:rPr lang="en-US" dirty="0">
                <a:solidFill>
                  <a:schemeClr val="accent1">
                    <a:lumMod val="75000"/>
                  </a:schemeClr>
                </a:solidFill>
                <a:latin typeface="Aptos" panose="020B0004020202020204" pitchFamily="34" charset="0"/>
              </a:rPr>
              <a:t>Final Project</a:t>
            </a:r>
          </a:p>
        </p:txBody>
      </p:sp>
      <p:pic>
        <p:nvPicPr>
          <p:cNvPr id="2" name="Graphic 1" descr="Badge 1 outline">
            <a:extLst>
              <a:ext uri="{FF2B5EF4-FFF2-40B4-BE49-F238E27FC236}">
                <a16:creationId xmlns:a16="http://schemas.microsoft.com/office/drawing/2014/main" id="{0FD8658C-92A3-7325-3276-E4E51D83F2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sp>
        <p:nvSpPr>
          <p:cNvPr id="11" name="TextBox 10">
            <a:extLst>
              <a:ext uri="{FF2B5EF4-FFF2-40B4-BE49-F238E27FC236}">
                <a16:creationId xmlns:a16="http://schemas.microsoft.com/office/drawing/2014/main" id="{3ACF3D0D-8CFD-D8C5-CF9F-DE26956CADA3}"/>
              </a:ext>
            </a:extLst>
          </p:cNvPr>
          <p:cNvSpPr txBox="1"/>
          <p:nvPr/>
        </p:nvSpPr>
        <p:spPr>
          <a:xfrm>
            <a:off x="3160712" y="1443283"/>
            <a:ext cx="5867400" cy="591957"/>
          </a:xfrm>
          <a:prstGeom prst="rect">
            <a:avLst/>
          </a:prstGeom>
          <a:noFill/>
        </p:spPr>
        <p:txBody>
          <a:bodyPr wrap="square" rtlCol="0">
            <a:spAutoFit/>
          </a:bodyPr>
          <a:lstStyle/>
          <a:p>
            <a:pPr algn="ctr">
              <a:lnSpc>
                <a:spcPct val="90000"/>
              </a:lnSpc>
            </a:pPr>
            <a:r>
              <a:rPr lang="en-US" sz="1200" b="1" dirty="0">
                <a:latin typeface="Aptos" panose="020B0004020202020204" pitchFamily="34" charset="0"/>
              </a:rPr>
              <a:t>Statistical analysis of family groups</a:t>
            </a:r>
            <a:r>
              <a:rPr lang="en-US" sz="1200" dirty="0">
                <a:latin typeface="Aptos" panose="020B0004020202020204" pitchFamily="34" charset="0"/>
              </a:rPr>
              <a:t>:</a:t>
            </a:r>
          </a:p>
          <a:p>
            <a:pPr algn="ctr">
              <a:lnSpc>
                <a:spcPct val="90000"/>
              </a:lnSpc>
            </a:pPr>
            <a:r>
              <a:rPr lang="en-US" sz="1200" dirty="0">
                <a:latin typeface="Aptos" panose="020B0004020202020204" pitchFamily="34" charset="0"/>
              </a:rPr>
              <a:t>Majority of customers are ‘married with dependents’, while ‘single with dependents’ makes up the smallest group. All groups follow similar ordering and spending patterns.</a:t>
            </a:r>
          </a:p>
        </p:txBody>
      </p:sp>
      <p:pic>
        <p:nvPicPr>
          <p:cNvPr id="5" name="Picture 4">
            <a:extLst>
              <a:ext uri="{FF2B5EF4-FFF2-40B4-BE49-F238E27FC236}">
                <a16:creationId xmlns:a16="http://schemas.microsoft.com/office/drawing/2014/main" id="{CB0A90CB-C97E-CE0B-11DF-328AE2B6CAE8}"/>
              </a:ext>
            </a:extLst>
          </p:cNvPr>
          <p:cNvPicPr>
            <a:picLocks noChangeAspect="1"/>
          </p:cNvPicPr>
          <p:nvPr/>
        </p:nvPicPr>
        <p:blipFill>
          <a:blip r:embed="rId4"/>
          <a:stretch>
            <a:fillRect/>
          </a:stretch>
        </p:blipFill>
        <p:spPr>
          <a:xfrm>
            <a:off x="477831" y="2438400"/>
            <a:ext cx="3646340" cy="2976317"/>
          </a:xfrm>
          <a:prstGeom prst="rect">
            <a:avLst/>
          </a:prstGeom>
        </p:spPr>
      </p:pic>
      <p:pic>
        <p:nvPicPr>
          <p:cNvPr id="9" name="Picture 8" descr="A graph of blue bars&#10;&#10;Description automatically generated with medium confidence">
            <a:extLst>
              <a:ext uri="{FF2B5EF4-FFF2-40B4-BE49-F238E27FC236}">
                <a16:creationId xmlns:a16="http://schemas.microsoft.com/office/drawing/2014/main" id="{A3BD75D6-0366-0C6A-68A9-CEBFADBB71AA}"/>
              </a:ext>
            </a:extLst>
          </p:cNvPr>
          <p:cNvPicPr>
            <a:picLocks noChangeAspect="1"/>
          </p:cNvPicPr>
          <p:nvPr/>
        </p:nvPicPr>
        <p:blipFill>
          <a:blip r:embed="rId5"/>
          <a:stretch>
            <a:fillRect/>
          </a:stretch>
        </p:blipFill>
        <p:spPr>
          <a:xfrm>
            <a:off x="4034000" y="2293923"/>
            <a:ext cx="3968423" cy="2976318"/>
          </a:xfrm>
          <a:prstGeom prst="rect">
            <a:avLst/>
          </a:prstGeom>
        </p:spPr>
      </p:pic>
      <p:pic>
        <p:nvPicPr>
          <p:cNvPr id="12" name="Picture 11" descr="A graph of a number of people&#10;&#10;Description automatically generated">
            <a:extLst>
              <a:ext uri="{FF2B5EF4-FFF2-40B4-BE49-F238E27FC236}">
                <a16:creationId xmlns:a16="http://schemas.microsoft.com/office/drawing/2014/main" id="{D61257AF-1A17-97BE-705B-403BEFB59C56}"/>
              </a:ext>
            </a:extLst>
          </p:cNvPr>
          <p:cNvPicPr>
            <a:picLocks noChangeAspect="1"/>
          </p:cNvPicPr>
          <p:nvPr/>
        </p:nvPicPr>
        <p:blipFill>
          <a:blip r:embed="rId6"/>
          <a:stretch>
            <a:fillRect/>
          </a:stretch>
        </p:blipFill>
        <p:spPr>
          <a:xfrm>
            <a:off x="8002423" y="2293924"/>
            <a:ext cx="3968423" cy="2976318"/>
          </a:xfrm>
          <a:prstGeom prst="rect">
            <a:avLst/>
          </a:prstGeom>
        </p:spPr>
      </p:pic>
    </p:spTree>
    <p:extLst>
      <p:ext uri="{BB962C8B-B14F-4D97-AF65-F5344CB8AC3E}">
        <p14:creationId xmlns:p14="http://schemas.microsoft.com/office/powerpoint/2010/main" val="409487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lstStyle/>
          <a:p>
            <a:pPr algn="ctr"/>
            <a:r>
              <a:rPr lang="en-US" dirty="0">
                <a:solidFill>
                  <a:schemeClr val="accent1">
                    <a:lumMod val="75000"/>
                  </a:schemeClr>
                </a:solidFill>
                <a:latin typeface="Aptos" panose="020B0004020202020204" pitchFamily="34" charset="0"/>
              </a:rPr>
              <a:t>Final Project</a:t>
            </a:r>
          </a:p>
        </p:txBody>
      </p:sp>
      <p:pic>
        <p:nvPicPr>
          <p:cNvPr id="2" name="Graphic 1" descr="Badge 1 outline">
            <a:extLst>
              <a:ext uri="{FF2B5EF4-FFF2-40B4-BE49-F238E27FC236}">
                <a16:creationId xmlns:a16="http://schemas.microsoft.com/office/drawing/2014/main" id="{0FD8658C-92A3-7325-3276-E4E51D83F2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sp>
        <p:nvSpPr>
          <p:cNvPr id="11" name="TextBox 10">
            <a:extLst>
              <a:ext uri="{FF2B5EF4-FFF2-40B4-BE49-F238E27FC236}">
                <a16:creationId xmlns:a16="http://schemas.microsoft.com/office/drawing/2014/main" id="{3ACF3D0D-8CFD-D8C5-CF9F-DE26956CADA3}"/>
              </a:ext>
            </a:extLst>
          </p:cNvPr>
          <p:cNvSpPr txBox="1"/>
          <p:nvPr/>
        </p:nvSpPr>
        <p:spPr>
          <a:xfrm>
            <a:off x="2284412" y="2057400"/>
            <a:ext cx="7620000" cy="980205"/>
          </a:xfrm>
          <a:prstGeom prst="rect">
            <a:avLst/>
          </a:prstGeom>
          <a:noFill/>
        </p:spPr>
        <p:txBody>
          <a:bodyPr wrap="square" rtlCol="0">
            <a:spAutoFit/>
          </a:bodyPr>
          <a:lstStyle/>
          <a:p>
            <a:pPr algn="ctr">
              <a:lnSpc>
                <a:spcPct val="90000"/>
              </a:lnSpc>
            </a:pPr>
            <a:r>
              <a:rPr lang="en-US" sz="1600" dirty="0">
                <a:latin typeface="Aptos" panose="020B0004020202020204" pitchFamily="34" charset="0"/>
              </a:rPr>
              <a:t>After thorough data analysis, recommendations were made to Instacart on how to properly target costumers for ads and specials to boost revenue and sales numbers. The recommendations were based on customer purchasing patterns, peak spending hours, and group spending tendencies.</a:t>
            </a:r>
          </a:p>
        </p:txBody>
      </p:sp>
      <p:pic>
        <p:nvPicPr>
          <p:cNvPr id="3" name="Picture 2" descr="Vegetables out of grocery bag">
            <a:extLst>
              <a:ext uri="{FF2B5EF4-FFF2-40B4-BE49-F238E27FC236}">
                <a16:creationId xmlns:a16="http://schemas.microsoft.com/office/drawing/2014/main" id="{E5C45CB3-2E92-D1A1-2507-202CDA794CC2}"/>
              </a:ext>
            </a:extLst>
          </p:cNvPr>
          <p:cNvPicPr>
            <a:picLocks noChangeAspect="1"/>
          </p:cNvPicPr>
          <p:nvPr/>
        </p:nvPicPr>
        <p:blipFill rotWithShape="1">
          <a:blip r:embed="rId4"/>
          <a:srcRect l="3091" r="5493" b="2"/>
          <a:stretch/>
        </p:blipFill>
        <p:spPr>
          <a:xfrm>
            <a:off x="4424638" y="3450771"/>
            <a:ext cx="3339548" cy="2438400"/>
          </a:xfrm>
          <a:prstGeom prst="rect">
            <a:avLst/>
          </a:prstGeom>
          <a:noFill/>
        </p:spPr>
      </p:pic>
    </p:spTree>
    <p:extLst>
      <p:ext uri="{BB962C8B-B14F-4D97-AF65-F5344CB8AC3E}">
        <p14:creationId xmlns:p14="http://schemas.microsoft.com/office/powerpoint/2010/main" val="115372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lstStyle/>
          <a:p>
            <a:pPr algn="ctr"/>
            <a:r>
              <a:rPr lang="en-US" dirty="0">
                <a:solidFill>
                  <a:schemeClr val="accent1">
                    <a:lumMod val="75000"/>
                  </a:schemeClr>
                </a:solidFill>
                <a:latin typeface="Aptos" panose="020B0004020202020204" pitchFamily="34" charset="0"/>
              </a:rPr>
              <a:t>Reflection</a:t>
            </a:r>
          </a:p>
        </p:txBody>
      </p:sp>
      <p:pic>
        <p:nvPicPr>
          <p:cNvPr id="2" name="Graphic 1" descr="Badge 1 outline">
            <a:extLst>
              <a:ext uri="{FF2B5EF4-FFF2-40B4-BE49-F238E27FC236}">
                <a16:creationId xmlns:a16="http://schemas.microsoft.com/office/drawing/2014/main" id="{0FD8658C-92A3-7325-3276-E4E51D83F2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sp>
        <p:nvSpPr>
          <p:cNvPr id="11" name="TextBox 10">
            <a:extLst>
              <a:ext uri="{FF2B5EF4-FFF2-40B4-BE49-F238E27FC236}">
                <a16:creationId xmlns:a16="http://schemas.microsoft.com/office/drawing/2014/main" id="{3ACF3D0D-8CFD-D8C5-CF9F-DE26956CADA3}"/>
              </a:ext>
            </a:extLst>
          </p:cNvPr>
          <p:cNvSpPr txBox="1"/>
          <p:nvPr/>
        </p:nvSpPr>
        <p:spPr>
          <a:xfrm>
            <a:off x="989012" y="2057400"/>
            <a:ext cx="10210800" cy="2752998"/>
          </a:xfrm>
          <a:prstGeom prst="rect">
            <a:avLst/>
          </a:prstGeom>
          <a:noFill/>
        </p:spPr>
        <p:txBody>
          <a:bodyPr wrap="square" rtlCol="0">
            <a:spAutoFit/>
          </a:bodyPr>
          <a:lstStyle/>
          <a:p>
            <a:pPr marL="285750" indent="-285750" algn="ctr">
              <a:lnSpc>
                <a:spcPct val="90000"/>
              </a:lnSpc>
              <a:buFont typeface="Arial" panose="020B0604020202020204" pitchFamily="34" charset="0"/>
              <a:buChar char="•"/>
            </a:pPr>
            <a:r>
              <a:rPr lang="en-US" sz="1600" dirty="0">
                <a:latin typeface="Aptos" panose="020B0004020202020204" pitchFamily="34" charset="0"/>
              </a:rPr>
              <a:t>The original data sets only had a department ID instead of a department name. Once the department data set was transposed and merged with the original data set, we could better see and understand the spending habits of customers.</a:t>
            </a:r>
          </a:p>
          <a:p>
            <a:pPr marL="285750" indent="-285750" algn="ctr">
              <a:lnSpc>
                <a:spcPct val="90000"/>
              </a:lnSpc>
              <a:buFont typeface="Arial" panose="020B0604020202020204" pitchFamily="34" charset="0"/>
              <a:buChar char="•"/>
            </a:pPr>
            <a:endParaRPr lang="en-US" sz="1600" dirty="0">
              <a:latin typeface="Aptos" panose="020B0004020202020204" pitchFamily="34" charset="0"/>
            </a:endParaRPr>
          </a:p>
          <a:p>
            <a:pPr marL="285750" indent="-285750" algn="ctr">
              <a:lnSpc>
                <a:spcPct val="90000"/>
              </a:lnSpc>
              <a:buFont typeface="Arial" panose="020B0604020202020204" pitchFamily="34" charset="0"/>
              <a:buChar char="•"/>
            </a:pPr>
            <a:r>
              <a:rPr lang="en-US" sz="1600" dirty="0">
                <a:latin typeface="Aptos" panose="020B0004020202020204" pitchFamily="34" charset="0"/>
              </a:rPr>
              <a:t>Deciding how to group customers was a task given to me by Instacart. Determining in what manner to divide the age groups, income groups, and loyalty groups to properly show differences was a fun challenge to undertake.</a:t>
            </a:r>
          </a:p>
          <a:p>
            <a:pPr marL="285750" indent="-285750" algn="ctr">
              <a:lnSpc>
                <a:spcPct val="90000"/>
              </a:lnSpc>
              <a:buFont typeface="Arial" panose="020B0604020202020204" pitchFamily="34" charset="0"/>
              <a:buChar char="•"/>
            </a:pPr>
            <a:endParaRPr lang="en-US" sz="1600" dirty="0">
              <a:latin typeface="Aptos" panose="020B0004020202020204" pitchFamily="34" charset="0"/>
            </a:endParaRPr>
          </a:p>
          <a:p>
            <a:pPr marL="285750" indent="-285750" algn="ctr">
              <a:lnSpc>
                <a:spcPct val="90000"/>
              </a:lnSpc>
              <a:buFont typeface="Arial" panose="020B0604020202020204" pitchFamily="34" charset="0"/>
              <a:buChar char="•"/>
            </a:pPr>
            <a:r>
              <a:rPr lang="en-US" sz="1600" dirty="0">
                <a:latin typeface="Aptos" panose="020B0004020202020204" pitchFamily="34" charset="0"/>
              </a:rPr>
              <a:t>Looking at which goods to explore was a time-consuming task. After analysis we knew the most popular departments from which all </a:t>
            </a:r>
            <a:r>
              <a:rPr lang="en-US" sz="1600">
                <a:latin typeface="Aptos" panose="020B0004020202020204" pitchFamily="34" charset="0"/>
              </a:rPr>
              <a:t>customers ordered, </a:t>
            </a:r>
            <a:r>
              <a:rPr lang="en-US" sz="1600" dirty="0">
                <a:latin typeface="Aptos" panose="020B0004020202020204" pitchFamily="34" charset="0"/>
              </a:rPr>
              <a:t>but to better market the less popular items took more effort. Searching the less popular departments to find a correlation with customer characteristics helped us determine proper marketing to better targeted groups.</a:t>
            </a:r>
          </a:p>
          <a:p>
            <a:pPr algn="ctr">
              <a:lnSpc>
                <a:spcPct val="90000"/>
              </a:lnSpc>
            </a:pPr>
            <a:endParaRPr lang="en-US" sz="1600" dirty="0">
              <a:latin typeface="Aptos" panose="020B0004020202020204" pitchFamily="34" charset="0"/>
            </a:endParaRPr>
          </a:p>
        </p:txBody>
      </p:sp>
    </p:spTree>
    <p:extLst>
      <p:ext uri="{BB962C8B-B14F-4D97-AF65-F5344CB8AC3E}">
        <p14:creationId xmlns:p14="http://schemas.microsoft.com/office/powerpoint/2010/main" val="299074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lstStyle/>
          <a:p>
            <a:pPr algn="ctr"/>
            <a:r>
              <a:rPr lang="en-US" dirty="0">
                <a:solidFill>
                  <a:schemeClr val="accent1">
                    <a:lumMod val="75000"/>
                  </a:schemeClr>
                </a:solidFill>
                <a:latin typeface="Aptos" panose="020B0004020202020204" pitchFamily="34" charset="0"/>
              </a:rPr>
              <a:t>Introduction</a:t>
            </a:r>
          </a:p>
        </p:txBody>
      </p:sp>
      <p:sp>
        <p:nvSpPr>
          <p:cNvPr id="14" name="Content Placeholder 13"/>
          <p:cNvSpPr>
            <a:spLocks noGrp="1"/>
          </p:cNvSpPr>
          <p:nvPr>
            <p:ph idx="1"/>
          </p:nvPr>
        </p:nvSpPr>
        <p:spPr>
          <a:xfrm>
            <a:off x="379412" y="1371600"/>
            <a:ext cx="11506200" cy="4876800"/>
          </a:xfrm>
        </p:spPr>
        <p:txBody>
          <a:bodyPr>
            <a:normAutofit fontScale="92500" lnSpcReduction="10000"/>
          </a:bodyPr>
          <a:lstStyle/>
          <a:p>
            <a:r>
              <a:rPr lang="en-US" b="1" dirty="0">
                <a:latin typeface="Aptos" panose="020B0004020202020204" pitchFamily="34" charset="0"/>
              </a:rPr>
              <a:t>Problem</a:t>
            </a:r>
            <a:r>
              <a:rPr lang="en-US" dirty="0">
                <a:latin typeface="Aptos" panose="020B0004020202020204" pitchFamily="34" charset="0"/>
              </a:rPr>
              <a:t>: </a:t>
            </a:r>
          </a:p>
          <a:p>
            <a:pPr marL="0" indent="0">
              <a:buNone/>
            </a:pPr>
            <a:r>
              <a:rPr lang="en-US" sz="1900" dirty="0">
                <a:latin typeface="Aptos" panose="020B0004020202020204" pitchFamily="34" charset="0"/>
              </a:rPr>
              <a:t>The Instacart stakeholders are most interested in the variety of customers in their database along with their purchasing behaviors. They want to target different customers with applicable marketing campaigns to see whether they influence the sale of their products.</a:t>
            </a:r>
          </a:p>
          <a:p>
            <a:endParaRPr lang="en-US" sz="1900" dirty="0">
              <a:latin typeface="Aptos" panose="020B0004020202020204" pitchFamily="34" charset="0"/>
            </a:endParaRPr>
          </a:p>
          <a:p>
            <a:r>
              <a:rPr lang="en-US" b="1" dirty="0">
                <a:latin typeface="Aptos" panose="020B0004020202020204" pitchFamily="34" charset="0"/>
              </a:rPr>
              <a:t>Goal</a:t>
            </a:r>
            <a:r>
              <a:rPr lang="en-US" dirty="0">
                <a:latin typeface="Aptos" panose="020B0004020202020204" pitchFamily="34" charset="0"/>
              </a:rPr>
              <a:t>: </a:t>
            </a:r>
          </a:p>
          <a:p>
            <a:pPr marL="0" indent="0">
              <a:buNone/>
            </a:pPr>
            <a:r>
              <a:rPr lang="en-US" sz="1900" dirty="0">
                <a:latin typeface="Aptos" panose="020B0004020202020204" pitchFamily="34" charset="0"/>
              </a:rPr>
              <a:t>Uncovering information about Instacart’s customers and sales patterns. Performing initial data and exploratory analysis, deriving insights and suggesting strategies for better segmentation based on analysis results.</a:t>
            </a:r>
          </a:p>
          <a:p>
            <a:endParaRPr lang="en-US" sz="1800" dirty="0">
              <a:latin typeface="Aptos" panose="020B0004020202020204" pitchFamily="34" charset="0"/>
            </a:endParaRPr>
          </a:p>
          <a:p>
            <a:r>
              <a:rPr lang="en-US" sz="1700" b="1" dirty="0">
                <a:latin typeface="Aptos" panose="020B0004020202020204" pitchFamily="34" charset="0"/>
              </a:rPr>
              <a:t>Role</a:t>
            </a:r>
            <a:r>
              <a:rPr lang="en-US" sz="1700" dirty="0">
                <a:latin typeface="Aptos" panose="020B0004020202020204" pitchFamily="34" charset="0"/>
              </a:rPr>
              <a:t>: 	Data Analyst</a:t>
            </a:r>
          </a:p>
          <a:p>
            <a:r>
              <a:rPr lang="en-US" sz="1700" b="1" dirty="0">
                <a:latin typeface="Aptos" panose="020B0004020202020204" pitchFamily="34" charset="0"/>
              </a:rPr>
              <a:t>Project Scale</a:t>
            </a:r>
            <a:r>
              <a:rPr lang="en-US" sz="1700" dirty="0">
                <a:latin typeface="Aptos" panose="020B0004020202020204" pitchFamily="34" charset="0"/>
              </a:rPr>
              <a:t>:   Two Months</a:t>
            </a:r>
          </a:p>
          <a:p>
            <a:r>
              <a:rPr lang="en-US" sz="1700" b="1" dirty="0">
                <a:latin typeface="Aptos" panose="020B0004020202020204" pitchFamily="34" charset="0"/>
              </a:rPr>
              <a:t>Stakeholders</a:t>
            </a:r>
            <a:r>
              <a:rPr lang="en-US" sz="1700" dirty="0">
                <a:latin typeface="Aptos" panose="020B0004020202020204" pitchFamily="34" charset="0"/>
              </a:rPr>
              <a:t>:   </a:t>
            </a:r>
            <a:r>
              <a:rPr lang="en-US" sz="1700" dirty="0" err="1">
                <a:latin typeface="Aptos" panose="020B0004020202020204" pitchFamily="34" charset="0"/>
              </a:rPr>
              <a:t>CareerFoundry</a:t>
            </a:r>
            <a:r>
              <a:rPr lang="en-US" sz="1700" dirty="0">
                <a:latin typeface="Aptos" panose="020B0004020202020204" pitchFamily="34" charset="0"/>
              </a:rPr>
              <a:t> and Instacart</a:t>
            </a:r>
          </a:p>
        </p:txBody>
      </p:sp>
      <p:pic>
        <p:nvPicPr>
          <p:cNvPr id="2" name="Graphic 1" descr="Badge 1 outline">
            <a:extLst>
              <a:ext uri="{FF2B5EF4-FFF2-40B4-BE49-F238E27FC236}">
                <a16:creationId xmlns:a16="http://schemas.microsoft.com/office/drawing/2014/main" id="{A9DF0491-6282-D99C-7EF2-8B734127D7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sp>
        <p:nvSpPr>
          <p:cNvPr id="3" name="TextBox 2">
            <a:extLst>
              <a:ext uri="{FF2B5EF4-FFF2-40B4-BE49-F238E27FC236}">
                <a16:creationId xmlns:a16="http://schemas.microsoft.com/office/drawing/2014/main" id="{706B81F7-8C2F-9A06-A309-C5EEE2C565A2}"/>
              </a:ext>
            </a:extLst>
          </p:cNvPr>
          <p:cNvSpPr txBox="1"/>
          <p:nvPr/>
        </p:nvSpPr>
        <p:spPr>
          <a:xfrm>
            <a:off x="6780212" y="4724400"/>
            <a:ext cx="2743200" cy="1257011"/>
          </a:xfrm>
          <a:prstGeom prst="rect">
            <a:avLst/>
          </a:prstGeom>
          <a:noFill/>
        </p:spPr>
        <p:txBody>
          <a:bodyPr wrap="square" rtlCol="0">
            <a:spAutoFit/>
          </a:bodyPr>
          <a:lstStyle/>
          <a:p>
            <a:pPr>
              <a:lnSpc>
                <a:spcPct val="90000"/>
              </a:lnSpc>
            </a:pPr>
            <a:r>
              <a:rPr lang="en-US" sz="1400" b="1" dirty="0">
                <a:latin typeface="Aptos" panose="020B0004020202020204" pitchFamily="34" charset="0"/>
              </a:rPr>
              <a:t>Tools used:</a:t>
            </a:r>
          </a:p>
          <a:p>
            <a:pPr>
              <a:lnSpc>
                <a:spcPct val="90000"/>
              </a:lnSpc>
            </a:pPr>
            <a:r>
              <a:rPr lang="en-US" sz="1400" dirty="0">
                <a:latin typeface="Aptos" panose="020B0004020202020204" pitchFamily="34" charset="0"/>
              </a:rPr>
              <a:t>Python</a:t>
            </a:r>
          </a:p>
          <a:p>
            <a:pPr>
              <a:lnSpc>
                <a:spcPct val="90000"/>
              </a:lnSpc>
            </a:pPr>
            <a:r>
              <a:rPr lang="en-US" sz="1400" dirty="0" err="1">
                <a:latin typeface="Aptos" panose="020B0004020202020204" pitchFamily="34" charset="0"/>
              </a:rPr>
              <a:t>Jupyter</a:t>
            </a:r>
            <a:r>
              <a:rPr lang="en-US" sz="1400" dirty="0">
                <a:latin typeface="Aptos" panose="020B0004020202020204" pitchFamily="34" charset="0"/>
              </a:rPr>
              <a:t> Notebook</a:t>
            </a:r>
          </a:p>
          <a:p>
            <a:pPr>
              <a:lnSpc>
                <a:spcPct val="90000"/>
              </a:lnSpc>
            </a:pPr>
            <a:r>
              <a:rPr lang="en-US" sz="1400" dirty="0">
                <a:latin typeface="Aptos" panose="020B0004020202020204" pitchFamily="34" charset="0"/>
              </a:rPr>
              <a:t>Pandas</a:t>
            </a:r>
          </a:p>
          <a:p>
            <a:pPr>
              <a:lnSpc>
                <a:spcPct val="90000"/>
              </a:lnSpc>
            </a:pPr>
            <a:r>
              <a:rPr lang="en-US" sz="1400" dirty="0">
                <a:latin typeface="Aptos" panose="020B0004020202020204" pitchFamily="34" charset="0"/>
              </a:rPr>
              <a:t>Seaborn and Matplotlib libraries</a:t>
            </a:r>
          </a:p>
          <a:p>
            <a:pPr>
              <a:lnSpc>
                <a:spcPct val="90000"/>
              </a:lnSpc>
            </a:pPr>
            <a:r>
              <a:rPr lang="en-US" sz="1400" dirty="0">
                <a:latin typeface="Aptos" panose="020B0004020202020204" pitchFamily="34" charset="0"/>
              </a:rPr>
              <a:t>Excel</a:t>
            </a:r>
          </a:p>
        </p:txBody>
      </p:sp>
    </p:spTree>
    <p:extLst>
      <p:ext uri="{BB962C8B-B14F-4D97-AF65-F5344CB8AC3E}">
        <p14:creationId xmlns:p14="http://schemas.microsoft.com/office/powerpoint/2010/main" val="27230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normAutofit/>
          </a:bodyPr>
          <a:lstStyle/>
          <a:p>
            <a:pPr algn="ctr"/>
            <a:r>
              <a:rPr lang="en-US" dirty="0">
                <a:solidFill>
                  <a:schemeClr val="accent1">
                    <a:lumMod val="75000"/>
                  </a:schemeClr>
                </a:solidFill>
                <a:latin typeface="Aptos" panose="020B0004020202020204" pitchFamily="34" charset="0"/>
              </a:rPr>
              <a:t>Approach</a:t>
            </a:r>
            <a:endParaRPr lang="en-US" sz="2400" dirty="0">
              <a:solidFill>
                <a:schemeClr val="accent1">
                  <a:lumMod val="75000"/>
                </a:schemeClr>
              </a:solidFill>
              <a:latin typeface="Aptos" panose="020B0004020202020204" pitchFamily="34" charset="0"/>
            </a:endParaRPr>
          </a:p>
        </p:txBody>
      </p:sp>
      <p:sp>
        <p:nvSpPr>
          <p:cNvPr id="14" name="Content Placeholder 13"/>
          <p:cNvSpPr>
            <a:spLocks noGrp="1"/>
          </p:cNvSpPr>
          <p:nvPr>
            <p:ph idx="1"/>
          </p:nvPr>
        </p:nvSpPr>
        <p:spPr>
          <a:xfrm>
            <a:off x="760412" y="1600200"/>
            <a:ext cx="10668000" cy="4648200"/>
          </a:xfrm>
        </p:spPr>
        <p:txBody>
          <a:bodyPr>
            <a:normAutofit/>
          </a:bodyPr>
          <a:lstStyle/>
          <a:p>
            <a:pPr marL="0" indent="0">
              <a:buNone/>
            </a:pPr>
            <a:r>
              <a:rPr lang="en-US" sz="2000" b="1" dirty="0">
                <a:latin typeface="Aptos" panose="020B0004020202020204" pitchFamily="34" charset="0"/>
              </a:rPr>
              <a:t>Data Wrangling: </a:t>
            </a:r>
          </a:p>
          <a:p>
            <a:r>
              <a:rPr lang="en-US" sz="1700" dirty="0">
                <a:latin typeface="Aptos" panose="020B0004020202020204" pitchFamily="34" charset="0"/>
              </a:rPr>
              <a:t>Consistency checks to remove duplicates, modify missing values, drop columns that were deemed unnecessary, change column type for consistency. </a:t>
            </a:r>
          </a:p>
          <a:p>
            <a:pPr lvl="1"/>
            <a:r>
              <a:rPr lang="en-US" sz="1300" dirty="0">
                <a:latin typeface="Aptos" panose="020B0004020202020204" pitchFamily="34" charset="0"/>
              </a:rPr>
              <a:t>Three columns were deemed unnecessary and were dropped.</a:t>
            </a:r>
          </a:p>
          <a:p>
            <a:pPr lvl="1"/>
            <a:r>
              <a:rPr lang="en-US" sz="1300" dirty="0">
                <a:latin typeface="Aptos" panose="020B0004020202020204" pitchFamily="34" charset="0"/>
              </a:rPr>
              <a:t>Seven columns were renamed for consistency and readability.</a:t>
            </a:r>
          </a:p>
          <a:p>
            <a:pPr lvl="1"/>
            <a:r>
              <a:rPr lang="en-US" sz="1300" dirty="0">
                <a:latin typeface="Aptos" panose="020B0004020202020204" pitchFamily="34" charset="0"/>
              </a:rPr>
              <a:t>User and order IDs were changed to string.</a:t>
            </a:r>
          </a:p>
          <a:p>
            <a:pPr lvl="1"/>
            <a:r>
              <a:rPr lang="en-US" sz="1300" dirty="0">
                <a:latin typeface="Aptos" panose="020B0004020202020204" pitchFamily="34" charset="0"/>
              </a:rPr>
              <a:t>Transposed one data set before properly merging.</a:t>
            </a:r>
          </a:p>
          <a:p>
            <a:pPr lvl="1"/>
            <a:endParaRPr lang="en-US" sz="1700" dirty="0">
              <a:latin typeface="Aptos" panose="020B0004020202020204" pitchFamily="34" charset="0"/>
            </a:endParaRPr>
          </a:p>
          <a:p>
            <a:pPr marL="0" indent="0">
              <a:buNone/>
            </a:pPr>
            <a:r>
              <a:rPr lang="en-US" sz="2000" b="1" dirty="0">
                <a:latin typeface="Aptos" panose="020B0004020202020204" pitchFamily="34" charset="0"/>
              </a:rPr>
              <a:t>Merging Datasets</a:t>
            </a:r>
            <a:r>
              <a:rPr lang="en-US" sz="1700" dirty="0">
                <a:latin typeface="Aptos" panose="020B0004020202020204" pitchFamily="34" charset="0"/>
              </a:rPr>
              <a:t>: </a:t>
            </a:r>
          </a:p>
          <a:p>
            <a:r>
              <a:rPr lang="en-US" sz="1700" dirty="0">
                <a:latin typeface="Aptos" panose="020B0004020202020204" pitchFamily="34" charset="0"/>
              </a:rPr>
              <a:t>Five original data sets were wrangled and prepped to merge for a final complete data set. This allows for more accurate analysis.</a:t>
            </a:r>
          </a:p>
          <a:p>
            <a:pPr lvl="1"/>
            <a:r>
              <a:rPr lang="en-US" sz="1300" dirty="0">
                <a:latin typeface="Aptos" panose="020B0004020202020204" pitchFamily="34" charset="0"/>
              </a:rPr>
              <a:t>After merging all five data sets the dimensions were 32,404,859 x 31.</a:t>
            </a:r>
          </a:p>
          <a:p>
            <a:pPr lvl="1"/>
            <a:r>
              <a:rPr lang="en-US" sz="1300" dirty="0">
                <a:latin typeface="Aptos" panose="020B0004020202020204" pitchFamily="34" charset="0"/>
              </a:rPr>
              <a:t>1,440,295 observations were then removed due to an exclusion flag for customers who had less than 5 orders.</a:t>
            </a:r>
          </a:p>
          <a:p>
            <a:pPr marL="0" indent="0">
              <a:buNone/>
            </a:pPr>
            <a:endParaRPr lang="en-US" sz="1700" dirty="0">
              <a:latin typeface="Aptos" panose="020B0004020202020204" pitchFamily="34" charset="0"/>
            </a:endParaRPr>
          </a:p>
          <a:p>
            <a:pPr marL="0" indent="0">
              <a:buNone/>
            </a:pPr>
            <a:endParaRPr lang="en-US" sz="1700" dirty="0">
              <a:latin typeface="Aptos" panose="020B0004020202020204" pitchFamily="34" charset="0"/>
            </a:endParaRPr>
          </a:p>
        </p:txBody>
      </p:sp>
      <p:pic>
        <p:nvPicPr>
          <p:cNvPr id="2" name="Graphic 1" descr="Badge 1 outline">
            <a:extLst>
              <a:ext uri="{FF2B5EF4-FFF2-40B4-BE49-F238E27FC236}">
                <a16:creationId xmlns:a16="http://schemas.microsoft.com/office/drawing/2014/main" id="{F50D395B-F214-6EE3-02A7-2AA3AAB204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spTree>
    <p:extLst>
      <p:ext uri="{BB962C8B-B14F-4D97-AF65-F5344CB8AC3E}">
        <p14:creationId xmlns:p14="http://schemas.microsoft.com/office/powerpoint/2010/main" val="359771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normAutofit/>
          </a:bodyPr>
          <a:lstStyle/>
          <a:p>
            <a:pPr algn="ctr"/>
            <a:r>
              <a:rPr lang="en-US" dirty="0">
                <a:solidFill>
                  <a:schemeClr val="accent1">
                    <a:lumMod val="75000"/>
                  </a:schemeClr>
                </a:solidFill>
                <a:latin typeface="Aptos" panose="020B0004020202020204" pitchFamily="34" charset="0"/>
              </a:rPr>
              <a:t>Approach</a:t>
            </a:r>
            <a:endParaRPr lang="en-US" sz="2400" dirty="0">
              <a:solidFill>
                <a:schemeClr val="accent1">
                  <a:lumMod val="75000"/>
                </a:schemeClr>
              </a:solidFill>
              <a:latin typeface="Aptos" panose="020B0004020202020204" pitchFamily="34" charset="0"/>
            </a:endParaRPr>
          </a:p>
        </p:txBody>
      </p:sp>
      <p:sp>
        <p:nvSpPr>
          <p:cNvPr id="14" name="Content Placeholder 13"/>
          <p:cNvSpPr>
            <a:spLocks noGrp="1"/>
          </p:cNvSpPr>
          <p:nvPr>
            <p:ph idx="1"/>
          </p:nvPr>
        </p:nvSpPr>
        <p:spPr>
          <a:xfrm>
            <a:off x="684212" y="1600200"/>
            <a:ext cx="10744200" cy="4648200"/>
          </a:xfrm>
        </p:spPr>
        <p:txBody>
          <a:bodyPr>
            <a:normAutofit/>
          </a:bodyPr>
          <a:lstStyle/>
          <a:p>
            <a:pPr marL="0" indent="0">
              <a:buNone/>
            </a:pPr>
            <a:r>
              <a:rPr lang="en-US" sz="2000" b="1" dirty="0">
                <a:latin typeface="Aptos" panose="020B0004020202020204" pitchFamily="34" charset="0"/>
              </a:rPr>
              <a:t>Column Derivations and Aggregations</a:t>
            </a:r>
            <a:r>
              <a:rPr lang="en-US" sz="1700" dirty="0">
                <a:latin typeface="Aptos" panose="020B0004020202020204" pitchFamily="34" charset="0"/>
              </a:rPr>
              <a:t>: </a:t>
            </a:r>
          </a:p>
          <a:p>
            <a:r>
              <a:rPr lang="en-US" sz="1700" dirty="0">
                <a:latin typeface="Aptos" panose="020B0004020202020204" pitchFamily="34" charset="0"/>
              </a:rPr>
              <a:t>Aggregating data and creating columns to allow for a more thorough and comprehensible analysis. Makes the visuals easier to read and allows stakeholders to see analysis clearly.</a:t>
            </a:r>
          </a:p>
          <a:p>
            <a:pPr lvl="1"/>
            <a:r>
              <a:rPr lang="en-US" sz="1300" dirty="0">
                <a:latin typeface="Aptos" panose="020B0004020202020204" pitchFamily="34" charset="0"/>
              </a:rPr>
              <a:t>Data was grouped together to identify products within different price ranges and food departments.</a:t>
            </a:r>
          </a:p>
          <a:p>
            <a:pPr lvl="1"/>
            <a:r>
              <a:rPr lang="en-US" sz="1300" dirty="0">
                <a:latin typeface="Aptos" panose="020B0004020202020204" pitchFamily="34" charset="0"/>
              </a:rPr>
              <a:t>Data was grouped together to identify customer orders within different price ranges, order days and order hours.</a:t>
            </a:r>
          </a:p>
          <a:p>
            <a:pPr lvl="1"/>
            <a:r>
              <a:rPr lang="en-US" sz="1300" dirty="0">
                <a:latin typeface="Aptos" panose="020B0004020202020204" pitchFamily="34" charset="0"/>
              </a:rPr>
              <a:t>Data was grouped together to identify customers within different age groups, income groups, family groups, and loyalty groups.</a:t>
            </a:r>
          </a:p>
          <a:p>
            <a:endParaRPr lang="en-US" sz="1700" dirty="0">
              <a:latin typeface="Aptos" panose="020B0004020202020204" pitchFamily="34" charset="0"/>
            </a:endParaRPr>
          </a:p>
          <a:p>
            <a:pPr marL="0" indent="0">
              <a:buNone/>
            </a:pPr>
            <a:r>
              <a:rPr lang="en-US" sz="2000" b="1" dirty="0">
                <a:latin typeface="Aptos" panose="020B0004020202020204" pitchFamily="34" charset="0"/>
              </a:rPr>
              <a:t>Analysis and Visualizations</a:t>
            </a:r>
            <a:r>
              <a:rPr lang="en-US" sz="1700" dirty="0">
                <a:latin typeface="Aptos" panose="020B0004020202020204" pitchFamily="34" charset="0"/>
              </a:rPr>
              <a:t>: </a:t>
            </a:r>
          </a:p>
          <a:p>
            <a:r>
              <a:rPr lang="en-US" sz="1700" dirty="0">
                <a:latin typeface="Aptos" panose="020B0004020202020204" pitchFamily="34" charset="0"/>
              </a:rPr>
              <a:t>The complete data set was explored in the following sections for more in depth analyses: Age, Income, Family Status, Goods. Visualizations were created to give stakeholders a view of the data analysis results.</a:t>
            </a:r>
          </a:p>
          <a:p>
            <a:pPr lvl="1"/>
            <a:r>
              <a:rPr lang="en-US" sz="1300" dirty="0">
                <a:latin typeface="Aptos" panose="020B0004020202020204" pitchFamily="34" charset="0"/>
              </a:rPr>
              <a:t>Fifty-seven visualizations were prepared for stakeholders to better see the results.</a:t>
            </a:r>
          </a:p>
        </p:txBody>
      </p:sp>
      <p:pic>
        <p:nvPicPr>
          <p:cNvPr id="2" name="Graphic 1" descr="Badge 1 outline">
            <a:extLst>
              <a:ext uri="{FF2B5EF4-FFF2-40B4-BE49-F238E27FC236}">
                <a16:creationId xmlns:a16="http://schemas.microsoft.com/office/drawing/2014/main" id="{30B4DCDE-4BA8-55CD-1F0B-9973E3DC2B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spTree>
    <p:extLst>
      <p:ext uri="{BB962C8B-B14F-4D97-AF65-F5344CB8AC3E}">
        <p14:creationId xmlns:p14="http://schemas.microsoft.com/office/powerpoint/2010/main" val="164103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normAutofit/>
          </a:bodyPr>
          <a:lstStyle/>
          <a:p>
            <a:pPr algn="ctr"/>
            <a:r>
              <a:rPr lang="en-US" dirty="0">
                <a:solidFill>
                  <a:schemeClr val="accent1">
                    <a:lumMod val="75000"/>
                  </a:schemeClr>
                </a:solidFill>
                <a:latin typeface="Aptos" panose="020B0004020202020204" pitchFamily="34" charset="0"/>
              </a:rPr>
              <a:t>Approach</a:t>
            </a:r>
            <a:endParaRPr lang="en-US" sz="2400" dirty="0">
              <a:solidFill>
                <a:schemeClr val="accent1">
                  <a:lumMod val="75000"/>
                </a:schemeClr>
              </a:solidFill>
              <a:latin typeface="Aptos" panose="020B0004020202020204" pitchFamily="34" charset="0"/>
            </a:endParaRPr>
          </a:p>
        </p:txBody>
      </p:sp>
      <p:sp>
        <p:nvSpPr>
          <p:cNvPr id="14" name="Content Placeholder 13"/>
          <p:cNvSpPr>
            <a:spLocks noGrp="1"/>
          </p:cNvSpPr>
          <p:nvPr>
            <p:ph idx="1"/>
          </p:nvPr>
        </p:nvSpPr>
        <p:spPr>
          <a:xfrm>
            <a:off x="684212" y="1600200"/>
            <a:ext cx="10744200" cy="4648200"/>
          </a:xfrm>
        </p:spPr>
        <p:txBody>
          <a:bodyPr>
            <a:normAutofit/>
          </a:bodyPr>
          <a:lstStyle/>
          <a:p>
            <a:r>
              <a:rPr lang="en-US" sz="1800" dirty="0">
                <a:latin typeface="Aptos" panose="020B0004020202020204" pitchFamily="34" charset="0"/>
              </a:rPr>
              <a:t>Grouping products within different price ranges and food departments allowed me to dissect customer orders and identify what foods were being bough and if there were patterns based on customer characteristics.</a:t>
            </a:r>
          </a:p>
          <a:p>
            <a:r>
              <a:rPr lang="en-US" sz="1800" dirty="0">
                <a:latin typeface="Aptos" panose="020B0004020202020204" pitchFamily="34" charset="0"/>
              </a:rPr>
              <a:t>Grouping customer orders within different order days and order hours broke down when the busiest days and hours were to help Instacart plan specials and advertising accordingly. </a:t>
            </a:r>
          </a:p>
          <a:p>
            <a:r>
              <a:rPr lang="en-US" sz="1800" dirty="0">
                <a:latin typeface="Aptos" panose="020B0004020202020204" pitchFamily="34" charset="0"/>
              </a:rPr>
              <a:t>Grouping the price ranges of customer orders allowed us to flag customers according to their spending habits.</a:t>
            </a:r>
          </a:p>
          <a:p>
            <a:r>
              <a:rPr lang="en-US" sz="1800" dirty="0">
                <a:latin typeface="Aptos" panose="020B0004020202020204" pitchFamily="34" charset="0"/>
              </a:rPr>
              <a:t>Grouping customers within different age groups, income groups, family groups, and loyalty groups helped us identify customer characteristics that correlated to orders and spending habits. This information will be used for better targeted marketing and specials.</a:t>
            </a:r>
          </a:p>
          <a:p>
            <a:pPr marL="0" indent="0">
              <a:buNone/>
            </a:pPr>
            <a:endParaRPr lang="en-US" sz="1300" dirty="0">
              <a:latin typeface="Aptos" panose="020B0004020202020204" pitchFamily="34" charset="0"/>
            </a:endParaRPr>
          </a:p>
        </p:txBody>
      </p:sp>
      <p:pic>
        <p:nvPicPr>
          <p:cNvPr id="2" name="Graphic 1" descr="Badge 1 outline">
            <a:extLst>
              <a:ext uri="{FF2B5EF4-FFF2-40B4-BE49-F238E27FC236}">
                <a16:creationId xmlns:a16="http://schemas.microsoft.com/office/drawing/2014/main" id="{30B4DCDE-4BA8-55CD-1F0B-9973E3DC2B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spTree>
    <p:extLst>
      <p:ext uri="{BB962C8B-B14F-4D97-AF65-F5344CB8AC3E}">
        <p14:creationId xmlns:p14="http://schemas.microsoft.com/office/powerpoint/2010/main" val="137378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lstStyle/>
          <a:p>
            <a:pPr algn="ctr"/>
            <a:r>
              <a:rPr lang="en-US" dirty="0">
                <a:solidFill>
                  <a:schemeClr val="accent1">
                    <a:lumMod val="75000"/>
                  </a:schemeClr>
                </a:solidFill>
                <a:latin typeface="Aptos" panose="020B0004020202020204" pitchFamily="34" charset="0"/>
              </a:rPr>
              <a:t>Final Project</a:t>
            </a:r>
          </a:p>
        </p:txBody>
      </p:sp>
      <p:pic>
        <p:nvPicPr>
          <p:cNvPr id="4" name="Content Placeholder 3">
            <a:extLst>
              <a:ext uri="{FF2B5EF4-FFF2-40B4-BE49-F238E27FC236}">
                <a16:creationId xmlns:a16="http://schemas.microsoft.com/office/drawing/2014/main" id="{F66346CD-066C-5B9D-C609-9E66C233F501}"/>
              </a:ext>
            </a:extLst>
          </p:cNvPr>
          <p:cNvPicPr>
            <a:picLocks noGrp="1" noChangeAspect="1"/>
          </p:cNvPicPr>
          <p:nvPr>
            <p:ph idx="1"/>
          </p:nvPr>
        </p:nvPicPr>
        <p:blipFill>
          <a:blip r:embed="rId2"/>
          <a:stretch>
            <a:fillRect/>
          </a:stretch>
        </p:blipFill>
        <p:spPr>
          <a:xfrm>
            <a:off x="608012" y="1219200"/>
            <a:ext cx="11104595" cy="3229347"/>
          </a:xfrm>
        </p:spPr>
      </p:pic>
      <p:pic>
        <p:nvPicPr>
          <p:cNvPr id="2" name="Graphic 1" descr="Badge 1 outline">
            <a:extLst>
              <a:ext uri="{FF2B5EF4-FFF2-40B4-BE49-F238E27FC236}">
                <a16:creationId xmlns:a16="http://schemas.microsoft.com/office/drawing/2014/main" id="{0FD8658C-92A3-7325-3276-E4E51D83F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87" y="314325"/>
            <a:ext cx="371475" cy="371475"/>
          </a:xfrm>
          <a:prstGeom prst="rect">
            <a:avLst/>
          </a:prstGeom>
        </p:spPr>
      </p:pic>
      <p:pic>
        <p:nvPicPr>
          <p:cNvPr id="6" name="Picture 5">
            <a:extLst>
              <a:ext uri="{FF2B5EF4-FFF2-40B4-BE49-F238E27FC236}">
                <a16:creationId xmlns:a16="http://schemas.microsoft.com/office/drawing/2014/main" id="{36AFB713-AC39-8116-A821-F9906C8788EB}"/>
              </a:ext>
            </a:extLst>
          </p:cNvPr>
          <p:cNvPicPr>
            <a:picLocks noChangeAspect="1"/>
          </p:cNvPicPr>
          <p:nvPr/>
        </p:nvPicPr>
        <p:blipFill>
          <a:blip r:embed="rId5"/>
          <a:stretch>
            <a:fillRect/>
          </a:stretch>
        </p:blipFill>
        <p:spPr>
          <a:xfrm>
            <a:off x="4051397" y="4462543"/>
            <a:ext cx="4217824" cy="1799854"/>
          </a:xfrm>
          <a:prstGeom prst="rect">
            <a:avLst/>
          </a:prstGeom>
        </p:spPr>
      </p:pic>
    </p:spTree>
    <p:extLst>
      <p:ext uri="{BB962C8B-B14F-4D97-AF65-F5344CB8AC3E}">
        <p14:creationId xmlns:p14="http://schemas.microsoft.com/office/powerpoint/2010/main" val="349888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lstStyle/>
          <a:p>
            <a:pPr algn="ctr"/>
            <a:r>
              <a:rPr lang="en-US" dirty="0">
                <a:solidFill>
                  <a:schemeClr val="accent1">
                    <a:lumMod val="75000"/>
                  </a:schemeClr>
                </a:solidFill>
                <a:latin typeface="Aptos" panose="020B0004020202020204" pitchFamily="34" charset="0"/>
              </a:rPr>
              <a:t>Final Project</a:t>
            </a:r>
          </a:p>
        </p:txBody>
      </p:sp>
      <p:pic>
        <p:nvPicPr>
          <p:cNvPr id="2" name="Graphic 1" descr="Badge 1 outline">
            <a:extLst>
              <a:ext uri="{FF2B5EF4-FFF2-40B4-BE49-F238E27FC236}">
                <a16:creationId xmlns:a16="http://schemas.microsoft.com/office/drawing/2014/main" id="{0FD8658C-92A3-7325-3276-E4E51D83F2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pic>
        <p:nvPicPr>
          <p:cNvPr id="8" name="Content Placeholder 7" descr="A graph of blue bars&#10;&#10;Description automatically generated with medium confidence">
            <a:extLst>
              <a:ext uri="{FF2B5EF4-FFF2-40B4-BE49-F238E27FC236}">
                <a16:creationId xmlns:a16="http://schemas.microsoft.com/office/drawing/2014/main" id="{FD9E9F22-5A6C-D859-9823-71CE11D58104}"/>
              </a:ext>
            </a:extLst>
          </p:cNvPr>
          <p:cNvPicPr>
            <a:picLocks noGrp="1" noChangeAspect="1"/>
          </p:cNvPicPr>
          <p:nvPr>
            <p:ph idx="1"/>
          </p:nvPr>
        </p:nvPicPr>
        <p:blipFill>
          <a:blip r:embed="rId4"/>
          <a:stretch>
            <a:fillRect/>
          </a:stretch>
        </p:blipFill>
        <p:spPr>
          <a:xfrm>
            <a:off x="7161213" y="2686052"/>
            <a:ext cx="4241797" cy="3181348"/>
          </a:xfrm>
        </p:spPr>
      </p:pic>
      <p:pic>
        <p:nvPicPr>
          <p:cNvPr id="10" name="Picture 9" descr="A graph of a number of bars&#10;&#10;Description automatically generated with medium confidence">
            <a:extLst>
              <a:ext uri="{FF2B5EF4-FFF2-40B4-BE49-F238E27FC236}">
                <a16:creationId xmlns:a16="http://schemas.microsoft.com/office/drawing/2014/main" id="{359D8D1D-C147-4F95-CA80-F0C921482174}"/>
              </a:ext>
            </a:extLst>
          </p:cNvPr>
          <p:cNvPicPr>
            <a:picLocks noChangeAspect="1"/>
          </p:cNvPicPr>
          <p:nvPr/>
        </p:nvPicPr>
        <p:blipFill>
          <a:blip r:embed="rId5"/>
          <a:stretch>
            <a:fillRect/>
          </a:stretch>
        </p:blipFill>
        <p:spPr>
          <a:xfrm>
            <a:off x="606134" y="2686052"/>
            <a:ext cx="4421478" cy="3316110"/>
          </a:xfrm>
          <a:prstGeom prst="rect">
            <a:avLst/>
          </a:prstGeom>
        </p:spPr>
      </p:pic>
      <p:sp>
        <p:nvSpPr>
          <p:cNvPr id="11" name="TextBox 10">
            <a:extLst>
              <a:ext uri="{FF2B5EF4-FFF2-40B4-BE49-F238E27FC236}">
                <a16:creationId xmlns:a16="http://schemas.microsoft.com/office/drawing/2014/main" id="{8E9E7D45-4F1F-FF5E-FC7E-CDAF068EC4E9}"/>
              </a:ext>
            </a:extLst>
          </p:cNvPr>
          <p:cNvSpPr txBox="1"/>
          <p:nvPr/>
        </p:nvSpPr>
        <p:spPr>
          <a:xfrm>
            <a:off x="2894012" y="1573548"/>
            <a:ext cx="6400800" cy="758156"/>
          </a:xfrm>
          <a:prstGeom prst="rect">
            <a:avLst/>
          </a:prstGeom>
          <a:noFill/>
        </p:spPr>
        <p:txBody>
          <a:bodyPr wrap="square" rtlCol="0">
            <a:spAutoFit/>
          </a:bodyPr>
          <a:lstStyle/>
          <a:p>
            <a:pPr algn="ctr">
              <a:lnSpc>
                <a:spcPct val="90000"/>
              </a:lnSpc>
            </a:pPr>
            <a:r>
              <a:rPr lang="en-US" sz="1200" b="1" dirty="0">
                <a:latin typeface="Aptos" panose="020B0004020202020204" pitchFamily="34" charset="0"/>
              </a:rPr>
              <a:t>Busiest times of purchasing products</a:t>
            </a:r>
            <a:r>
              <a:rPr lang="en-US" sz="1200" dirty="0">
                <a:latin typeface="Aptos" panose="020B0004020202020204" pitchFamily="34" charset="0"/>
              </a:rPr>
              <a:t>:</a:t>
            </a:r>
          </a:p>
          <a:p>
            <a:pPr algn="ctr">
              <a:lnSpc>
                <a:spcPct val="90000"/>
              </a:lnSpc>
            </a:pPr>
            <a:r>
              <a:rPr lang="en-US" sz="1200" dirty="0">
                <a:latin typeface="Aptos" panose="020B0004020202020204" pitchFamily="34" charset="0"/>
              </a:rPr>
              <a:t>Saturday and Sunday are the busiest days for orders, while Tuesday and Wednesday are the slowest. Most orders are placed between 9 am and 4 pm, and slowest order times are between 12 am and 6 am.</a:t>
            </a:r>
          </a:p>
        </p:txBody>
      </p:sp>
    </p:spTree>
    <p:extLst>
      <p:ext uri="{BB962C8B-B14F-4D97-AF65-F5344CB8AC3E}">
        <p14:creationId xmlns:p14="http://schemas.microsoft.com/office/powerpoint/2010/main" val="241334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lstStyle/>
          <a:p>
            <a:pPr algn="ctr"/>
            <a:r>
              <a:rPr lang="en-US" dirty="0">
                <a:solidFill>
                  <a:schemeClr val="accent1">
                    <a:lumMod val="75000"/>
                  </a:schemeClr>
                </a:solidFill>
                <a:latin typeface="Aptos" panose="020B0004020202020204" pitchFamily="34" charset="0"/>
              </a:rPr>
              <a:t>Final Project</a:t>
            </a:r>
          </a:p>
        </p:txBody>
      </p:sp>
      <p:pic>
        <p:nvPicPr>
          <p:cNvPr id="2" name="Graphic 1" descr="Badge 1 outline">
            <a:extLst>
              <a:ext uri="{FF2B5EF4-FFF2-40B4-BE49-F238E27FC236}">
                <a16:creationId xmlns:a16="http://schemas.microsoft.com/office/drawing/2014/main" id="{0FD8658C-92A3-7325-3276-E4E51D83F2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pic>
        <p:nvPicPr>
          <p:cNvPr id="8" name="Content Placeholder 7" descr="A graph of a line&#10;&#10;Description automatically generated">
            <a:extLst>
              <a:ext uri="{FF2B5EF4-FFF2-40B4-BE49-F238E27FC236}">
                <a16:creationId xmlns:a16="http://schemas.microsoft.com/office/drawing/2014/main" id="{F3DEB7F2-AF3C-0065-D4FC-603DFE664594}"/>
              </a:ext>
            </a:extLst>
          </p:cNvPr>
          <p:cNvPicPr>
            <a:picLocks noGrp="1" noChangeAspect="1"/>
          </p:cNvPicPr>
          <p:nvPr>
            <p:ph idx="1"/>
          </p:nvPr>
        </p:nvPicPr>
        <p:blipFill>
          <a:blip r:embed="rId4"/>
          <a:stretch>
            <a:fillRect/>
          </a:stretch>
        </p:blipFill>
        <p:spPr>
          <a:xfrm>
            <a:off x="7389812" y="2667000"/>
            <a:ext cx="4267200" cy="3200400"/>
          </a:xfrm>
        </p:spPr>
      </p:pic>
      <p:pic>
        <p:nvPicPr>
          <p:cNvPr id="10" name="Picture 9" descr="A graph showing a line&#10;&#10;Description automatically generated">
            <a:extLst>
              <a:ext uri="{FF2B5EF4-FFF2-40B4-BE49-F238E27FC236}">
                <a16:creationId xmlns:a16="http://schemas.microsoft.com/office/drawing/2014/main" id="{2013CF30-58CD-D3FD-7118-A8B965DFA446}"/>
              </a:ext>
            </a:extLst>
          </p:cNvPr>
          <p:cNvPicPr>
            <a:picLocks noChangeAspect="1"/>
          </p:cNvPicPr>
          <p:nvPr/>
        </p:nvPicPr>
        <p:blipFill>
          <a:blip r:embed="rId5"/>
          <a:stretch>
            <a:fillRect/>
          </a:stretch>
        </p:blipFill>
        <p:spPr>
          <a:xfrm>
            <a:off x="1430628" y="2667000"/>
            <a:ext cx="4267200" cy="3200400"/>
          </a:xfrm>
          <a:prstGeom prst="rect">
            <a:avLst/>
          </a:prstGeom>
        </p:spPr>
      </p:pic>
      <p:sp>
        <p:nvSpPr>
          <p:cNvPr id="11" name="TextBox 10">
            <a:extLst>
              <a:ext uri="{FF2B5EF4-FFF2-40B4-BE49-F238E27FC236}">
                <a16:creationId xmlns:a16="http://schemas.microsoft.com/office/drawing/2014/main" id="{3ACF3D0D-8CFD-D8C5-CF9F-DE26956CADA3}"/>
              </a:ext>
            </a:extLst>
          </p:cNvPr>
          <p:cNvSpPr txBox="1"/>
          <p:nvPr/>
        </p:nvSpPr>
        <p:spPr>
          <a:xfrm>
            <a:off x="3313112" y="1524000"/>
            <a:ext cx="5562600" cy="758156"/>
          </a:xfrm>
          <a:prstGeom prst="rect">
            <a:avLst/>
          </a:prstGeom>
          <a:noFill/>
        </p:spPr>
        <p:txBody>
          <a:bodyPr wrap="square" rtlCol="0">
            <a:spAutoFit/>
          </a:bodyPr>
          <a:lstStyle/>
          <a:p>
            <a:pPr algn="ctr">
              <a:lnSpc>
                <a:spcPct val="90000"/>
              </a:lnSpc>
            </a:pPr>
            <a:r>
              <a:rPr lang="en-US" sz="1200" b="1" dirty="0">
                <a:latin typeface="Aptos" panose="020B0004020202020204" pitchFamily="34" charset="0"/>
              </a:rPr>
              <a:t>Price of products purchased</a:t>
            </a:r>
            <a:r>
              <a:rPr lang="en-US" sz="1200" dirty="0">
                <a:latin typeface="Aptos" panose="020B0004020202020204" pitchFamily="34" charset="0"/>
              </a:rPr>
              <a:t>:</a:t>
            </a:r>
          </a:p>
          <a:p>
            <a:pPr algn="ctr">
              <a:lnSpc>
                <a:spcPct val="90000"/>
              </a:lnSpc>
            </a:pPr>
            <a:r>
              <a:rPr lang="en-US" sz="1200" dirty="0">
                <a:latin typeface="Aptos" panose="020B0004020202020204" pitchFamily="34" charset="0"/>
              </a:rPr>
              <a:t>More expensive groceries are purchased between 4-5 am but stay mostly consistent between 11 am and 1 am. They are most often purchased on Fridays and Saturdays as well.</a:t>
            </a:r>
          </a:p>
        </p:txBody>
      </p:sp>
    </p:spTree>
    <p:extLst>
      <p:ext uri="{BB962C8B-B14F-4D97-AF65-F5344CB8AC3E}">
        <p14:creationId xmlns:p14="http://schemas.microsoft.com/office/powerpoint/2010/main" val="5291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876" y="609600"/>
            <a:ext cx="9143538" cy="609600"/>
          </a:xfrm>
        </p:spPr>
        <p:txBody>
          <a:bodyPr/>
          <a:lstStyle/>
          <a:p>
            <a:pPr algn="ctr"/>
            <a:r>
              <a:rPr lang="en-US" dirty="0">
                <a:solidFill>
                  <a:schemeClr val="accent1">
                    <a:lumMod val="75000"/>
                  </a:schemeClr>
                </a:solidFill>
                <a:latin typeface="Aptos" panose="020B0004020202020204" pitchFamily="34" charset="0"/>
              </a:rPr>
              <a:t>Final Project</a:t>
            </a:r>
          </a:p>
        </p:txBody>
      </p:sp>
      <p:pic>
        <p:nvPicPr>
          <p:cNvPr id="2" name="Graphic 1" descr="Badge 1 outline">
            <a:extLst>
              <a:ext uri="{FF2B5EF4-FFF2-40B4-BE49-F238E27FC236}">
                <a16:creationId xmlns:a16="http://schemas.microsoft.com/office/drawing/2014/main" id="{0FD8658C-92A3-7325-3276-E4E51D83F2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87" y="314325"/>
            <a:ext cx="371475" cy="371475"/>
          </a:xfrm>
          <a:prstGeom prst="rect">
            <a:avLst/>
          </a:prstGeom>
        </p:spPr>
      </p:pic>
      <p:sp>
        <p:nvSpPr>
          <p:cNvPr id="11" name="TextBox 10">
            <a:extLst>
              <a:ext uri="{FF2B5EF4-FFF2-40B4-BE49-F238E27FC236}">
                <a16:creationId xmlns:a16="http://schemas.microsoft.com/office/drawing/2014/main" id="{3ACF3D0D-8CFD-D8C5-CF9F-DE26956CADA3}"/>
              </a:ext>
            </a:extLst>
          </p:cNvPr>
          <p:cNvSpPr txBox="1"/>
          <p:nvPr/>
        </p:nvSpPr>
        <p:spPr>
          <a:xfrm>
            <a:off x="3656012" y="1378568"/>
            <a:ext cx="4876800" cy="591957"/>
          </a:xfrm>
          <a:prstGeom prst="rect">
            <a:avLst/>
          </a:prstGeom>
          <a:noFill/>
        </p:spPr>
        <p:txBody>
          <a:bodyPr wrap="square" rtlCol="0">
            <a:spAutoFit/>
          </a:bodyPr>
          <a:lstStyle/>
          <a:p>
            <a:pPr algn="ctr">
              <a:lnSpc>
                <a:spcPct val="90000"/>
              </a:lnSpc>
            </a:pPr>
            <a:r>
              <a:rPr lang="en-US" sz="1200" b="1" dirty="0">
                <a:latin typeface="Aptos" panose="020B0004020202020204" pitchFamily="34" charset="0"/>
              </a:rPr>
              <a:t>Statistical analysis of age groups</a:t>
            </a:r>
            <a:r>
              <a:rPr lang="en-US" sz="1200" dirty="0">
                <a:latin typeface="Aptos" panose="020B0004020202020204" pitchFamily="34" charset="0"/>
              </a:rPr>
              <a:t>:</a:t>
            </a:r>
          </a:p>
          <a:p>
            <a:pPr algn="ctr">
              <a:lnSpc>
                <a:spcPct val="90000"/>
              </a:lnSpc>
            </a:pPr>
            <a:r>
              <a:rPr lang="en-US" sz="1200" dirty="0">
                <a:latin typeface="Aptos" panose="020B0004020202020204" pitchFamily="34" charset="0"/>
              </a:rPr>
              <a:t>Majority of customers fall into the ‘old age’ group (55+). Regardless of the age group, ordering and spending habits all follow similar patterns. </a:t>
            </a:r>
          </a:p>
        </p:txBody>
      </p:sp>
      <p:pic>
        <p:nvPicPr>
          <p:cNvPr id="14" name="Picture 13">
            <a:extLst>
              <a:ext uri="{FF2B5EF4-FFF2-40B4-BE49-F238E27FC236}">
                <a16:creationId xmlns:a16="http://schemas.microsoft.com/office/drawing/2014/main" id="{225D052E-BD38-DFDB-CA35-54AFA5EB358F}"/>
              </a:ext>
            </a:extLst>
          </p:cNvPr>
          <p:cNvPicPr>
            <a:picLocks noChangeAspect="1"/>
          </p:cNvPicPr>
          <p:nvPr/>
        </p:nvPicPr>
        <p:blipFill>
          <a:blip r:embed="rId4"/>
          <a:stretch>
            <a:fillRect/>
          </a:stretch>
        </p:blipFill>
        <p:spPr>
          <a:xfrm>
            <a:off x="684212" y="2392544"/>
            <a:ext cx="3393798" cy="2865256"/>
          </a:xfrm>
          <a:prstGeom prst="rect">
            <a:avLst/>
          </a:prstGeom>
        </p:spPr>
      </p:pic>
      <p:pic>
        <p:nvPicPr>
          <p:cNvPr id="16" name="Picture 15" descr="A graph of blue bars&#10;&#10;Description automatically generated with medium confidence">
            <a:extLst>
              <a:ext uri="{FF2B5EF4-FFF2-40B4-BE49-F238E27FC236}">
                <a16:creationId xmlns:a16="http://schemas.microsoft.com/office/drawing/2014/main" id="{8F74E293-DC09-34E9-117C-ADAB0436172C}"/>
              </a:ext>
            </a:extLst>
          </p:cNvPr>
          <p:cNvPicPr>
            <a:picLocks noChangeAspect="1"/>
          </p:cNvPicPr>
          <p:nvPr/>
        </p:nvPicPr>
        <p:blipFill>
          <a:blip r:embed="rId5"/>
          <a:stretch>
            <a:fillRect/>
          </a:stretch>
        </p:blipFill>
        <p:spPr>
          <a:xfrm>
            <a:off x="4148275" y="2378548"/>
            <a:ext cx="3739874" cy="2804905"/>
          </a:xfrm>
          <a:prstGeom prst="rect">
            <a:avLst/>
          </a:prstGeom>
        </p:spPr>
      </p:pic>
      <p:pic>
        <p:nvPicPr>
          <p:cNvPr id="18" name="Picture 17" descr="A graph of age groups&#10;&#10;Description automatically generated with medium confidence">
            <a:extLst>
              <a:ext uri="{FF2B5EF4-FFF2-40B4-BE49-F238E27FC236}">
                <a16:creationId xmlns:a16="http://schemas.microsoft.com/office/drawing/2014/main" id="{0B73FF2F-CDF6-B429-D6CC-419AF00EB79A}"/>
              </a:ext>
            </a:extLst>
          </p:cNvPr>
          <p:cNvPicPr>
            <a:picLocks noChangeAspect="1"/>
          </p:cNvPicPr>
          <p:nvPr/>
        </p:nvPicPr>
        <p:blipFill>
          <a:blip r:embed="rId6"/>
          <a:stretch>
            <a:fillRect/>
          </a:stretch>
        </p:blipFill>
        <p:spPr>
          <a:xfrm>
            <a:off x="7958275" y="2378547"/>
            <a:ext cx="3739874" cy="2804906"/>
          </a:xfrm>
          <a:prstGeom prst="rect">
            <a:avLst/>
          </a:prstGeom>
        </p:spPr>
      </p:pic>
    </p:spTree>
    <p:extLst>
      <p:ext uri="{BB962C8B-B14F-4D97-AF65-F5344CB8AC3E}">
        <p14:creationId xmlns:p14="http://schemas.microsoft.com/office/powerpoint/2010/main" val="185008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riped Border 16x9">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ln>
          <a:solidFill>
            <a:schemeClr val="accent1">
              <a:lumMod val="50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riped black border presentation (widescreen).potx" id="{96522838-024F-4A04-A543-9EF396F770C0}" vid="{BD969DAD-256A-4182-ABA2-1577ED7D3144}"/>
    </a:ext>
  </a:extLst>
</a:theme>
</file>

<file path=ppt/theme/theme2.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Euphemia">
      <a:majorFont>
        <a:latin typeface="Euphemia"/>
        <a:ea typeface=""/>
        <a:cs typeface=""/>
      </a:majorFont>
      <a:minorFont>
        <a:latin typeface="Euphemia"/>
        <a:ea typeface=""/>
        <a:cs typeface=""/>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Striped black border presentation (widescreen)</Template>
  <TotalTime>606</TotalTime>
  <Words>895</Words>
  <Application>Microsoft Office PowerPoint</Application>
  <PresentationFormat>Custom</PresentationFormat>
  <Paragraphs>71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Arial</vt:lpstr>
      <vt:lpstr>Euphemia</vt:lpstr>
      <vt:lpstr>Striped Border 16x9</vt:lpstr>
      <vt:lpstr>  Customer Analysis</vt:lpstr>
      <vt:lpstr>Introduction</vt:lpstr>
      <vt:lpstr>Approach</vt:lpstr>
      <vt:lpstr>Approach</vt:lpstr>
      <vt:lpstr>Approach</vt:lpstr>
      <vt:lpstr>Final Project</vt:lpstr>
      <vt:lpstr>Final Project</vt:lpstr>
      <vt:lpstr>Final Project</vt:lpstr>
      <vt:lpstr>Final Project</vt:lpstr>
      <vt:lpstr>Final Project</vt:lpstr>
      <vt:lpstr>Final Project</vt:lpstr>
      <vt:lpstr>Final Project</vt:lpstr>
      <vt:lpstr>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Instacart Customer Analysis</dc:title>
  <dc:creator>KaCee Unruh</dc:creator>
  <cp:lastModifiedBy>KaCee Unruh</cp:lastModifiedBy>
  <cp:revision>4</cp:revision>
  <dcterms:created xsi:type="dcterms:W3CDTF">2023-09-26T18:24:47Z</dcterms:created>
  <dcterms:modified xsi:type="dcterms:W3CDTF">2023-10-18T14:29:32Z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